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1" r:id="rId4"/>
    <p:sldId id="259" r:id="rId5"/>
    <p:sldId id="264" r:id="rId6"/>
    <p:sldId id="322" r:id="rId7"/>
    <p:sldId id="296" r:id="rId8"/>
    <p:sldId id="324" r:id="rId9"/>
    <p:sldId id="325" r:id="rId10"/>
    <p:sldId id="260" r:id="rId11"/>
    <p:sldId id="298" r:id="rId12"/>
    <p:sldId id="326" r:id="rId13"/>
    <p:sldId id="327" r:id="rId14"/>
    <p:sldId id="328" r:id="rId15"/>
    <p:sldId id="330" r:id="rId16"/>
    <p:sldId id="329" r:id="rId17"/>
    <p:sldId id="294" r:id="rId18"/>
    <p:sldId id="276" r:id="rId19"/>
    <p:sldId id="297" r:id="rId20"/>
    <p:sldId id="299" r:id="rId21"/>
    <p:sldId id="290" r:id="rId22"/>
    <p:sldId id="323" r:id="rId23"/>
    <p:sldId id="301" r:id="rId24"/>
    <p:sldId id="266" r:id="rId25"/>
    <p:sldId id="300" r:id="rId26"/>
    <p:sldId id="267" r:id="rId27"/>
    <p:sldId id="268" r:id="rId28"/>
    <p:sldId id="269" r:id="rId29"/>
    <p:sldId id="27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yoon Jeong" userId="89b21b39c3c1af6c" providerId="LiveId" clId="{87B32138-93D8-4A78-B1E6-52043D637A56}"/>
    <pc:docChg chg="custSel addSld modSld sldOrd">
      <pc:chgData name="Jaeyoon Jeong" userId="89b21b39c3c1af6c" providerId="LiveId" clId="{87B32138-93D8-4A78-B1E6-52043D637A56}" dt="2018-06-21T03:40:17.437" v="274" actId="1076"/>
      <pc:docMkLst>
        <pc:docMk/>
      </pc:docMkLst>
      <pc:sldChg chg="modSp">
        <pc:chgData name="Jaeyoon Jeong" userId="89b21b39c3c1af6c" providerId="LiveId" clId="{87B32138-93D8-4A78-B1E6-52043D637A56}" dt="2018-06-21T03:24:29.271" v="60" actId="20577"/>
        <pc:sldMkLst>
          <pc:docMk/>
          <pc:sldMk cId="1621369847" sldId="260"/>
        </pc:sldMkLst>
        <pc:graphicFrameChg chg="modGraphic">
          <ac:chgData name="Jaeyoon Jeong" userId="89b21b39c3c1af6c" providerId="LiveId" clId="{87B32138-93D8-4A78-B1E6-52043D637A56}" dt="2018-06-21T03:24:29.271" v="60" actId="20577"/>
          <ac:graphicFrameMkLst>
            <pc:docMk/>
            <pc:sldMk cId="1621369847" sldId="260"/>
            <ac:graphicFrameMk id="4" creationId="{98345E88-685F-4170-8064-41D5DE5FDF28}"/>
          </ac:graphicFrameMkLst>
        </pc:graphicFrameChg>
      </pc:sldChg>
      <pc:sldChg chg="addSp modSp add">
        <pc:chgData name="Jaeyoon Jeong" userId="89b21b39c3c1af6c" providerId="LiveId" clId="{87B32138-93D8-4A78-B1E6-52043D637A56}" dt="2018-06-21T03:24:10.461" v="50" actId="1076"/>
        <pc:sldMkLst>
          <pc:docMk/>
          <pc:sldMk cId="1436022094" sldId="325"/>
        </pc:sldMkLst>
        <pc:spChg chg="mod">
          <ac:chgData name="Jaeyoon Jeong" userId="89b21b39c3c1af6c" providerId="LiveId" clId="{87B32138-93D8-4A78-B1E6-52043D637A56}" dt="2018-06-21T03:24:10.461" v="50" actId="1076"/>
          <ac:spMkLst>
            <pc:docMk/>
            <pc:sldMk cId="1436022094" sldId="325"/>
            <ac:spMk id="2" creationId="{2E828967-CCFA-4980-BBBB-061778BAA8FE}"/>
          </ac:spMkLst>
        </pc:spChg>
        <pc:picChg chg="add mod ord">
          <ac:chgData name="Jaeyoon Jeong" userId="89b21b39c3c1af6c" providerId="LiveId" clId="{87B32138-93D8-4A78-B1E6-52043D637A56}" dt="2018-06-21T03:24:07.566" v="49" actId="14100"/>
          <ac:picMkLst>
            <pc:docMk/>
            <pc:sldMk cId="1436022094" sldId="325"/>
            <ac:picMk id="2050" creationId="{F898827C-5490-4EE9-91CC-A9628ECE9430}"/>
          </ac:picMkLst>
        </pc:picChg>
      </pc:sldChg>
      <pc:sldChg chg="addSp delSp modSp add">
        <pc:chgData name="Jaeyoon Jeong" userId="89b21b39c3c1af6c" providerId="LiveId" clId="{87B32138-93D8-4A78-B1E6-52043D637A56}" dt="2018-06-21T03:37:26.072" v="263" actId="113"/>
        <pc:sldMkLst>
          <pc:docMk/>
          <pc:sldMk cId="2864841171" sldId="326"/>
        </pc:sldMkLst>
        <pc:spChg chg="del">
          <ac:chgData name="Jaeyoon Jeong" userId="89b21b39c3c1af6c" providerId="LiveId" clId="{87B32138-93D8-4A78-B1E6-52043D637A56}" dt="2018-06-21T03:30:13.314" v="63" actId="113"/>
          <ac:spMkLst>
            <pc:docMk/>
            <pc:sldMk cId="2864841171" sldId="326"/>
            <ac:spMk id="2" creationId="{3BC613FE-D596-41D5-8DAA-F94D784B021B}"/>
          </ac:spMkLst>
        </pc:spChg>
        <pc:spChg chg="add mod">
          <ac:chgData name="Jaeyoon Jeong" userId="89b21b39c3c1af6c" providerId="LiveId" clId="{87B32138-93D8-4A78-B1E6-52043D637A56}" dt="2018-06-21T03:37:26.072" v="263" actId="113"/>
          <ac:spMkLst>
            <pc:docMk/>
            <pc:sldMk cId="2864841171" sldId="326"/>
            <ac:spMk id="4" creationId="{77B65CA7-8BB4-471E-8CD9-BC65C13909CC}"/>
          </ac:spMkLst>
        </pc:spChg>
        <pc:picChg chg="add mod">
          <ac:chgData name="Jaeyoon Jeong" userId="89b21b39c3c1af6c" providerId="LiveId" clId="{87B32138-93D8-4A78-B1E6-52043D637A56}" dt="2018-06-21T03:35:41.651" v="103" actId="1076"/>
          <ac:picMkLst>
            <pc:docMk/>
            <pc:sldMk cId="2864841171" sldId="326"/>
            <ac:picMk id="3" creationId="{4C3C9690-FEC9-4EE6-9F2A-493BC5B98A3C}"/>
          </ac:picMkLst>
        </pc:picChg>
      </pc:sldChg>
      <pc:sldChg chg="addSp modSp add ord">
        <pc:chgData name="Jaeyoon Jeong" userId="89b21b39c3c1af6c" providerId="LiveId" clId="{87B32138-93D8-4A78-B1E6-52043D637A56}" dt="2018-06-21T03:38:36.543" v="264" actId="1076"/>
        <pc:sldMkLst>
          <pc:docMk/>
          <pc:sldMk cId="1147905852" sldId="327"/>
        </pc:sldMkLst>
        <pc:picChg chg="add mod">
          <ac:chgData name="Jaeyoon Jeong" userId="89b21b39c3c1af6c" providerId="LiveId" clId="{87B32138-93D8-4A78-B1E6-52043D637A56}" dt="2018-06-21T03:31:03.973" v="73" actId="1076"/>
          <ac:picMkLst>
            <pc:docMk/>
            <pc:sldMk cId="1147905852" sldId="327"/>
            <ac:picMk id="2" creationId="{D81F8D07-863D-4BA6-8A53-EC95ED399053}"/>
          </ac:picMkLst>
        </pc:picChg>
      </pc:sldChg>
      <pc:sldChg chg="addSp modSp add">
        <pc:chgData name="Jaeyoon Jeong" userId="89b21b39c3c1af6c" providerId="LiveId" clId="{87B32138-93D8-4A78-B1E6-52043D637A56}" dt="2018-06-21T03:32:09.435" v="79" actId="14100"/>
        <pc:sldMkLst>
          <pc:docMk/>
          <pc:sldMk cId="149021229" sldId="328"/>
        </pc:sldMkLst>
        <pc:picChg chg="add mod">
          <ac:chgData name="Jaeyoon Jeong" userId="89b21b39c3c1af6c" providerId="LiveId" clId="{87B32138-93D8-4A78-B1E6-52043D637A56}" dt="2018-06-21T03:32:09.435" v="79" actId="14100"/>
          <ac:picMkLst>
            <pc:docMk/>
            <pc:sldMk cId="149021229" sldId="328"/>
            <ac:picMk id="2" creationId="{19B05707-97DC-468B-A909-AEB64648D08E}"/>
          </ac:picMkLst>
        </pc:picChg>
      </pc:sldChg>
      <pc:sldChg chg="addSp delSp modSp add">
        <pc:chgData name="Jaeyoon Jeong" userId="89b21b39c3c1af6c" providerId="LiveId" clId="{87B32138-93D8-4A78-B1E6-52043D637A56}" dt="2018-06-21T03:40:17.437" v="274" actId="1076"/>
        <pc:sldMkLst>
          <pc:docMk/>
          <pc:sldMk cId="696711044" sldId="329"/>
        </pc:sldMkLst>
        <pc:picChg chg="add del mod">
          <ac:chgData name="Jaeyoon Jeong" userId="89b21b39c3c1af6c" providerId="LiveId" clId="{87B32138-93D8-4A78-B1E6-52043D637A56}" dt="2018-06-21T03:33:02.376" v="84" actId="478"/>
          <ac:picMkLst>
            <pc:docMk/>
            <pc:sldMk cId="696711044" sldId="329"/>
            <ac:picMk id="2" creationId="{53D47D26-B87D-49EA-A24E-92AF89C69BEC}"/>
          </ac:picMkLst>
        </pc:picChg>
        <pc:picChg chg="add mod">
          <ac:chgData name="Jaeyoon Jeong" userId="89b21b39c3c1af6c" providerId="LiveId" clId="{87B32138-93D8-4A78-B1E6-52043D637A56}" dt="2018-06-21T03:40:17.437" v="274" actId="1076"/>
          <ac:picMkLst>
            <pc:docMk/>
            <pc:sldMk cId="696711044" sldId="329"/>
            <ac:picMk id="3" creationId="{3CD5637B-AEE6-4378-8CF3-7450A4B9BA03}"/>
          </ac:picMkLst>
        </pc:picChg>
        <pc:picChg chg="add mod">
          <ac:chgData name="Jaeyoon Jeong" userId="89b21b39c3c1af6c" providerId="LiveId" clId="{87B32138-93D8-4A78-B1E6-52043D637A56}" dt="2018-06-21T03:40:15.448" v="273" actId="1076"/>
          <ac:picMkLst>
            <pc:docMk/>
            <pc:sldMk cId="696711044" sldId="329"/>
            <ac:picMk id="4" creationId="{57BC3A07-E8C0-40E6-8691-A709C0D48BF8}"/>
          </ac:picMkLst>
        </pc:picChg>
      </pc:sldChg>
      <pc:sldChg chg="addSp modSp add ord">
        <pc:chgData name="Jaeyoon Jeong" userId="89b21b39c3c1af6c" providerId="LiveId" clId="{87B32138-93D8-4A78-B1E6-52043D637A56}" dt="2018-06-21T03:40:04.991" v="267" actId="1076"/>
        <pc:sldMkLst>
          <pc:docMk/>
          <pc:sldMk cId="623848652" sldId="330"/>
        </pc:sldMkLst>
        <pc:picChg chg="add mod">
          <ac:chgData name="Jaeyoon Jeong" userId="89b21b39c3c1af6c" providerId="LiveId" clId="{87B32138-93D8-4A78-B1E6-52043D637A56}" dt="2018-06-21T03:40:04.991" v="267" actId="1076"/>
          <ac:picMkLst>
            <pc:docMk/>
            <pc:sldMk cId="623848652" sldId="330"/>
            <ac:picMk id="2" creationId="{BE2A6B1A-5C6C-42B1-A51B-71D9CCF42EDF}"/>
          </ac:picMkLst>
        </pc:picChg>
      </pc:sldChg>
    </pc:docChg>
  </pc:docChgLst>
  <pc:docChgLst>
    <pc:chgData name="Jaeyoon Jeong" userId="89b21b39c3c1af6c" providerId="LiveId" clId="{816DAAB6-5541-478A-ADEF-649E7C6096A1}"/>
    <pc:docChg chg="modSld">
      <pc:chgData name="Jaeyoon Jeong" userId="89b21b39c3c1af6c" providerId="LiveId" clId="{816DAAB6-5541-478A-ADEF-649E7C6096A1}" dt="2018-06-21T08:24:29.151" v="47"/>
      <pc:docMkLst>
        <pc:docMk/>
      </pc:docMkLst>
      <pc:sldChg chg="modSp">
        <pc:chgData name="Jaeyoon Jeong" userId="89b21b39c3c1af6c" providerId="LiveId" clId="{816DAAB6-5541-478A-ADEF-649E7C6096A1}" dt="2018-06-21T08:23:50.772" v="4" actId="1076"/>
        <pc:sldMkLst>
          <pc:docMk/>
          <pc:sldMk cId="1436022094" sldId="325"/>
        </pc:sldMkLst>
        <pc:picChg chg="mod">
          <ac:chgData name="Jaeyoon Jeong" userId="89b21b39c3c1af6c" providerId="LiveId" clId="{816DAAB6-5541-478A-ADEF-649E7C6096A1}" dt="2018-06-21T08:23:50.772" v="4" actId="1076"/>
          <ac:picMkLst>
            <pc:docMk/>
            <pc:sldMk cId="1436022094" sldId="325"/>
            <ac:picMk id="2050" creationId="{F898827C-5490-4EE9-91CC-A9628ECE9430}"/>
          </ac:picMkLst>
        </pc:picChg>
      </pc:sldChg>
      <pc:sldChg chg="modSp">
        <pc:chgData name="Jaeyoon Jeong" userId="89b21b39c3c1af6c" providerId="LiveId" clId="{816DAAB6-5541-478A-ADEF-649E7C6096A1}" dt="2018-06-21T08:24:29.151" v="47"/>
        <pc:sldMkLst>
          <pc:docMk/>
          <pc:sldMk cId="2864841171" sldId="326"/>
        </pc:sldMkLst>
        <pc:spChg chg="mod">
          <ac:chgData name="Jaeyoon Jeong" userId="89b21b39c3c1af6c" providerId="LiveId" clId="{816DAAB6-5541-478A-ADEF-649E7C6096A1}" dt="2018-06-21T08:24:29.151" v="47"/>
          <ac:spMkLst>
            <pc:docMk/>
            <pc:sldMk cId="2864841171" sldId="326"/>
            <ac:spMk id="4" creationId="{77B65CA7-8BB4-471E-8CD9-BC65C13909C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Sheet1!$E$17</c:f>
              <c:strCache>
                <c:ptCount val="1"/>
                <c:pt idx="0">
                  <c:v>예상 매출액(억)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Sheet1!$D$18:$D$20</c:f>
              <c:strCache>
                <c:ptCount val="3"/>
                <c:pt idx="0">
                  <c:v>초기시장</c:v>
                </c:pt>
                <c:pt idx="1">
                  <c:v>중기시장</c:v>
                </c:pt>
                <c:pt idx="2">
                  <c:v>성숙시장</c:v>
                </c:pt>
              </c:strCache>
            </c:strRef>
          </c:cat>
          <c:val>
            <c:numRef>
              <c:f>Sheet1!$E$18:$E$20</c:f>
              <c:numCache>
                <c:formatCode>General</c:formatCode>
                <c:ptCount val="3"/>
                <c:pt idx="0">
                  <c:v>120</c:v>
                </c:pt>
                <c:pt idx="1">
                  <c:v>240</c:v>
                </c:pt>
                <c:pt idx="2">
                  <c:v>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9B-4224-9B3C-74C9EFD941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95968"/>
        <c:axId val="179411136"/>
      </c:barChart>
      <c:lineChart>
        <c:grouping val="standard"/>
        <c:varyColors val="0"/>
        <c:ser>
          <c:idx val="1"/>
          <c:order val="1"/>
          <c:tx>
            <c:strRef>
              <c:f>Sheet1!$F$17</c:f>
              <c:strCache>
                <c:ptCount val="1"/>
                <c:pt idx="0">
                  <c:v>고객/잠재고객비율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Sheet1!$D$18:$D$20</c:f>
              <c:strCache>
                <c:ptCount val="3"/>
                <c:pt idx="0">
                  <c:v>초기시장</c:v>
                </c:pt>
                <c:pt idx="1">
                  <c:v>중기시장</c:v>
                </c:pt>
                <c:pt idx="2">
                  <c:v>성숙시장</c:v>
                </c:pt>
              </c:strCache>
            </c:strRef>
          </c:cat>
          <c:val>
            <c:numRef>
              <c:f>Sheet1!$F$18:$F$20</c:f>
              <c:numCache>
                <c:formatCode>0%</c:formatCode>
                <c:ptCount val="3"/>
                <c:pt idx="0">
                  <c:v>0.05</c:v>
                </c:pt>
                <c:pt idx="1">
                  <c:v>0.1</c:v>
                </c:pt>
                <c:pt idx="2">
                  <c:v>0.3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9B-4224-9B3C-74C9EFD941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396992"/>
        <c:axId val="179411712"/>
      </c:lineChart>
      <c:catAx>
        <c:axId val="14939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411136"/>
        <c:crosses val="autoZero"/>
        <c:auto val="1"/>
        <c:lblAlgn val="ctr"/>
        <c:lblOffset val="100"/>
        <c:noMultiLvlLbl val="0"/>
      </c:catAx>
      <c:valAx>
        <c:axId val="17941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395968"/>
        <c:crosses val="autoZero"/>
        <c:crossBetween val="between"/>
      </c:valAx>
      <c:valAx>
        <c:axId val="179411712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396992"/>
        <c:crosses val="max"/>
        <c:crossBetween val="between"/>
      </c:valAx>
      <c:catAx>
        <c:axId val="149396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94117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3616CD-E100-4FCC-8955-E22FFD66EEBD}" type="doc">
      <dgm:prSet loTypeId="urn:microsoft.com/office/officeart/2008/layout/PictureStrips" loCatId="list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pPr latinLnBrk="1"/>
          <a:endParaRPr lang="ko-KR" altLang="en-US"/>
        </a:p>
      </dgm:t>
    </dgm:pt>
    <dgm:pt modelId="{47D3CC40-8720-4584-A67A-E41EACECD49D}">
      <dgm:prSet phldrT="[텍스트]" custT="1"/>
      <dgm:spPr/>
      <dgm:t>
        <a:bodyPr/>
        <a:lstStyle/>
        <a:p>
          <a:pPr latinLnBrk="1"/>
          <a:r>
            <a:rPr lang="en-US" altLang="ko-KR" sz="2000" b="1"/>
            <a:t>CloudCompare </a:t>
          </a:r>
          <a:r>
            <a:rPr lang="en-US" altLang="ko-KR" sz="1200" b="1"/>
            <a:t>2015/2</a:t>
          </a:r>
          <a:endParaRPr lang="ko-KR" altLang="en-US" sz="1200" b="0" dirty="0"/>
        </a:p>
      </dgm:t>
    </dgm:pt>
    <dgm:pt modelId="{17F0FA35-7F9D-44DC-957D-7EB173E9C7B0}" type="parTrans" cxnId="{EFF9136A-F23E-4FC9-A12E-A44AA5940E3E}">
      <dgm:prSet/>
      <dgm:spPr/>
      <dgm:t>
        <a:bodyPr/>
        <a:lstStyle/>
        <a:p>
          <a:pPr latinLnBrk="1"/>
          <a:endParaRPr lang="ko-KR" altLang="en-US"/>
        </a:p>
      </dgm:t>
    </dgm:pt>
    <dgm:pt modelId="{7C56F7C2-80D9-4845-92B3-E74E20E76D5A}" type="sibTrans" cxnId="{EFF9136A-F23E-4FC9-A12E-A44AA5940E3E}">
      <dgm:prSet/>
      <dgm:spPr/>
      <dgm:t>
        <a:bodyPr/>
        <a:lstStyle/>
        <a:p>
          <a:pPr latinLnBrk="1"/>
          <a:endParaRPr lang="ko-KR" altLang="en-US"/>
        </a:p>
      </dgm:t>
    </dgm:pt>
    <dgm:pt modelId="{9D9BC3E8-0416-40F6-9CD8-00D122A198DF}">
      <dgm:prSet phldrT="[텍스트]" custT="1"/>
      <dgm:spPr/>
      <dgm:t>
        <a:bodyPr/>
        <a:lstStyle/>
        <a:p>
          <a:pPr latinLnBrk="1"/>
          <a:r>
            <a:rPr lang="en-US" altLang="ko-KR" sz="1400" dirty="0"/>
            <a:t>User</a:t>
          </a:r>
          <a:r>
            <a:rPr lang="ko-KR" altLang="en-US" sz="1400" dirty="0"/>
            <a:t>가 정의한 표적점과 </a:t>
          </a:r>
          <a:r>
            <a:rPr lang="en-US" altLang="ko-KR" sz="1400" dirty="0"/>
            <a:t>3D </a:t>
          </a:r>
          <a:r>
            <a:rPr lang="ko-KR" altLang="en-US" sz="1400" dirty="0"/>
            <a:t>스캔데이터를 비교해 제품 양</a:t>
          </a:r>
          <a:r>
            <a:rPr lang="en-US" altLang="ko-KR" sz="1400" dirty="0"/>
            <a:t>/</a:t>
          </a:r>
          <a:r>
            <a:rPr lang="ko-KR" altLang="en-US" sz="1400" dirty="0"/>
            <a:t>불 판정</a:t>
          </a:r>
        </a:p>
      </dgm:t>
    </dgm:pt>
    <dgm:pt modelId="{2D22F39D-1187-44E4-8E82-2DF36798EC5F}" type="parTrans" cxnId="{F8CF7B04-5180-4BF7-9698-13433ABDBC62}">
      <dgm:prSet/>
      <dgm:spPr/>
      <dgm:t>
        <a:bodyPr/>
        <a:lstStyle/>
        <a:p>
          <a:pPr latinLnBrk="1"/>
          <a:endParaRPr lang="ko-KR" altLang="en-US"/>
        </a:p>
      </dgm:t>
    </dgm:pt>
    <dgm:pt modelId="{6E94154B-2BC2-424E-8E5E-83942619BEEB}" type="sibTrans" cxnId="{F8CF7B04-5180-4BF7-9698-13433ABDBC62}">
      <dgm:prSet/>
      <dgm:spPr/>
      <dgm:t>
        <a:bodyPr/>
        <a:lstStyle/>
        <a:p>
          <a:pPr latinLnBrk="1"/>
          <a:endParaRPr lang="ko-KR" altLang="en-US"/>
        </a:p>
      </dgm:t>
    </dgm:pt>
    <dgm:pt modelId="{B8093087-D2DB-44F2-8D64-97324705AA47}">
      <dgm:prSet phldrT="[텍스트]" custT="1"/>
      <dgm:spPr/>
      <dgm:t>
        <a:bodyPr/>
        <a:lstStyle/>
        <a:p>
          <a:pPr latinLnBrk="1"/>
          <a:r>
            <a:rPr lang="en-US" altLang="ko-KR" sz="2000" b="1" dirty="0"/>
            <a:t>InsoleMaker for KRISS v0.1 </a:t>
          </a:r>
          <a:r>
            <a:rPr lang="en-US" altLang="ko-KR" sz="1400" b="0" dirty="0"/>
            <a:t>2015/7</a:t>
          </a:r>
          <a:endParaRPr lang="ko-KR" altLang="en-US" sz="2000" b="0" dirty="0"/>
        </a:p>
      </dgm:t>
    </dgm:pt>
    <dgm:pt modelId="{80D039CB-1004-49ED-BB48-78E18BDED43F}" type="parTrans" cxnId="{56F60461-F8D4-432A-95B0-7666F716F0F1}">
      <dgm:prSet/>
      <dgm:spPr/>
      <dgm:t>
        <a:bodyPr/>
        <a:lstStyle/>
        <a:p>
          <a:pPr latinLnBrk="1"/>
          <a:endParaRPr lang="ko-KR" altLang="en-US"/>
        </a:p>
      </dgm:t>
    </dgm:pt>
    <dgm:pt modelId="{9028C020-F92B-4F93-8E8E-597BAEBF339A}" type="sibTrans" cxnId="{56F60461-F8D4-432A-95B0-7666F716F0F1}">
      <dgm:prSet/>
      <dgm:spPr/>
      <dgm:t>
        <a:bodyPr/>
        <a:lstStyle/>
        <a:p>
          <a:pPr latinLnBrk="1"/>
          <a:endParaRPr lang="ko-KR" altLang="en-US"/>
        </a:p>
      </dgm:t>
    </dgm:pt>
    <dgm:pt modelId="{1857A6FC-8FD9-4920-B6B3-988A6107BB29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발</a:t>
          </a:r>
          <a:r>
            <a:rPr lang="en-US" altLang="ko-KR" sz="1400" dirty="0"/>
            <a:t>(</a:t>
          </a:r>
          <a:r>
            <a:rPr lang="ko-KR" altLang="en-US" sz="1400" dirty="0"/>
            <a:t>足</a:t>
          </a:r>
          <a:r>
            <a:rPr lang="en-US" altLang="ko-KR" sz="1400" dirty="0"/>
            <a:t>)</a:t>
          </a:r>
          <a:r>
            <a:rPr lang="ko-KR" altLang="en-US" sz="1400" dirty="0"/>
            <a:t>의 </a:t>
          </a:r>
          <a:r>
            <a:rPr lang="en-US" altLang="ko-KR" sz="1400" dirty="0"/>
            <a:t>3D </a:t>
          </a:r>
          <a:r>
            <a:rPr lang="ko-KR" altLang="en-US" sz="1400" dirty="0"/>
            <a:t>스캔데이터를 분석하여</a:t>
          </a:r>
          <a:r>
            <a:rPr lang="en-US" altLang="ko-KR" sz="1400" dirty="0"/>
            <a:t>, </a:t>
          </a:r>
          <a:r>
            <a:rPr lang="ko-KR" altLang="en-US" sz="1400" dirty="0"/>
            <a:t>맞춤형 인솔</a:t>
          </a:r>
          <a:r>
            <a:rPr lang="en-US" altLang="ko-KR" sz="1400" dirty="0"/>
            <a:t>(Insole, </a:t>
          </a:r>
          <a:r>
            <a:rPr lang="ko-KR" altLang="en-US" sz="1400" dirty="0" err="1"/>
            <a:t>깔창</a:t>
          </a:r>
          <a:r>
            <a:rPr lang="en-US" altLang="ko-KR" sz="1400" dirty="0"/>
            <a:t>)</a:t>
          </a:r>
          <a:r>
            <a:rPr lang="ko-KR" altLang="en-US" sz="1400" dirty="0"/>
            <a:t>모델을 생성</a:t>
          </a:r>
        </a:p>
      </dgm:t>
    </dgm:pt>
    <dgm:pt modelId="{FB23F0F0-22DA-4372-802B-15AD6325AC2C}" type="parTrans" cxnId="{6D928AD5-35B1-477D-B5F4-4C8F8EEC7119}">
      <dgm:prSet/>
      <dgm:spPr/>
      <dgm:t>
        <a:bodyPr/>
        <a:lstStyle/>
        <a:p>
          <a:pPr latinLnBrk="1"/>
          <a:endParaRPr lang="ko-KR" altLang="en-US"/>
        </a:p>
      </dgm:t>
    </dgm:pt>
    <dgm:pt modelId="{813C6AD4-E3B3-492C-86E7-482563851C97}" type="sibTrans" cxnId="{6D928AD5-35B1-477D-B5F4-4C8F8EEC7119}">
      <dgm:prSet/>
      <dgm:spPr/>
      <dgm:t>
        <a:bodyPr/>
        <a:lstStyle/>
        <a:p>
          <a:pPr latinLnBrk="1"/>
          <a:endParaRPr lang="ko-KR" altLang="en-US"/>
        </a:p>
      </dgm:t>
    </dgm:pt>
    <dgm:pt modelId="{68021DEE-4301-4875-820D-617F1DDAB0A1}">
      <dgm:prSet phldrT="[텍스트]" custT="1"/>
      <dgm:spPr/>
      <dgm:t>
        <a:bodyPr/>
        <a:lstStyle/>
        <a:p>
          <a:pPr latinLnBrk="1"/>
          <a:r>
            <a:rPr lang="en-US" altLang="ko-KR" sz="2000" b="1" err="1"/>
            <a:t>CastMaker</a:t>
          </a:r>
          <a:r>
            <a:rPr lang="en-US" altLang="ko-KR" sz="2000" b="1"/>
            <a:t> MVP</a:t>
          </a:r>
          <a:r>
            <a:rPr lang="en-US" altLang="ko-KR" sz="1400" b="1"/>
            <a:t>, </a:t>
          </a:r>
          <a:r>
            <a:rPr lang="en-US" altLang="ko-KR" sz="1400"/>
            <a:t>2016/3</a:t>
          </a:r>
          <a:endParaRPr lang="ko-KR" altLang="en-US" sz="2000" dirty="0"/>
        </a:p>
      </dgm:t>
    </dgm:pt>
    <dgm:pt modelId="{37BEC5A9-5C00-4AE6-BB5B-C4FD0613E13A}" type="parTrans" cxnId="{C4B0712C-0D94-4F27-930D-D68695CFB415}">
      <dgm:prSet/>
      <dgm:spPr/>
      <dgm:t>
        <a:bodyPr/>
        <a:lstStyle/>
        <a:p>
          <a:pPr latinLnBrk="1"/>
          <a:endParaRPr lang="ko-KR" altLang="en-US"/>
        </a:p>
      </dgm:t>
    </dgm:pt>
    <dgm:pt modelId="{6F104FC7-135E-4921-A970-9AE3BFB48FEA}" type="sibTrans" cxnId="{C4B0712C-0D94-4F27-930D-D68695CFB415}">
      <dgm:prSet/>
      <dgm:spPr/>
      <dgm:t>
        <a:bodyPr/>
        <a:lstStyle/>
        <a:p>
          <a:pPr latinLnBrk="1"/>
          <a:endParaRPr lang="ko-KR" altLang="en-US"/>
        </a:p>
      </dgm:t>
    </dgm:pt>
    <dgm:pt modelId="{88E3FDDC-91A5-4D38-8255-4EC53040A5DF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창업 특허 </a:t>
          </a:r>
          <a:r>
            <a:rPr lang="en-US" altLang="ko-KR" sz="1400" dirty="0"/>
            <a:t>1</a:t>
          </a:r>
          <a:r>
            <a:rPr lang="ko-KR" altLang="en-US" sz="1400" dirty="0"/>
            <a:t>호 </a:t>
          </a:r>
          <a:r>
            <a:rPr lang="en-US" altLang="ko-KR" sz="1400" dirty="0"/>
            <a:t>“3</a:t>
          </a:r>
          <a:r>
            <a:rPr lang="ko-KR" altLang="en-US" sz="1400" dirty="0"/>
            <a:t>차원 프린팅을 이용한 </a:t>
          </a:r>
          <a:r>
            <a:rPr lang="ko-KR" altLang="en-US" sz="1400" dirty="0" err="1"/>
            <a:t>분할조립형</a:t>
          </a:r>
          <a:r>
            <a:rPr lang="ko-KR" altLang="en-US" sz="1400" dirty="0"/>
            <a:t> 깁스</a:t>
          </a:r>
          <a:r>
            <a:rPr lang="en-US" altLang="ko-KR" sz="1400" dirty="0"/>
            <a:t>” </a:t>
          </a:r>
          <a:r>
            <a:rPr lang="ko-KR" altLang="en-US" sz="1400" dirty="0"/>
            <a:t>의 </a:t>
          </a:r>
          <a:r>
            <a:rPr lang="en-US" altLang="ko-KR" sz="1400" dirty="0"/>
            <a:t>1</a:t>
          </a:r>
          <a:r>
            <a:rPr lang="ko-KR" altLang="en-US" sz="1400" dirty="0"/>
            <a:t>차 구현 물</a:t>
          </a:r>
        </a:p>
      </dgm:t>
    </dgm:pt>
    <dgm:pt modelId="{C4CDC90B-CBC0-4B21-80AE-D2456B18F238}" type="parTrans" cxnId="{1896A55D-34D2-45EB-AD71-24954A1A2487}">
      <dgm:prSet/>
      <dgm:spPr/>
      <dgm:t>
        <a:bodyPr/>
        <a:lstStyle/>
        <a:p>
          <a:pPr latinLnBrk="1"/>
          <a:endParaRPr lang="ko-KR" altLang="en-US"/>
        </a:p>
      </dgm:t>
    </dgm:pt>
    <dgm:pt modelId="{5C6D17FE-1B8E-42A0-BF44-E61B14BDB941}" type="sibTrans" cxnId="{1896A55D-34D2-45EB-AD71-24954A1A2487}">
      <dgm:prSet/>
      <dgm:spPr/>
      <dgm:t>
        <a:bodyPr/>
        <a:lstStyle/>
        <a:p>
          <a:pPr latinLnBrk="1"/>
          <a:endParaRPr lang="ko-KR" altLang="en-US"/>
        </a:p>
      </dgm:t>
    </dgm:pt>
    <dgm:pt modelId="{965E8C63-5492-4039-994C-D74A54E914D6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임상 테스트를 위한 최소 버전</a:t>
          </a:r>
          <a:r>
            <a:rPr lang="en-US" altLang="ko-KR" sz="1400" dirty="0"/>
            <a:t>(</a:t>
          </a:r>
          <a:r>
            <a:rPr lang="en-US" altLang="ko-KR" sz="1400" b="1" dirty="0"/>
            <a:t>MVP: Minimum Viable Product</a:t>
          </a:r>
          <a:r>
            <a:rPr lang="en-US" altLang="ko-KR" sz="1400" dirty="0"/>
            <a:t>), </a:t>
          </a:r>
          <a:endParaRPr lang="ko-KR" altLang="en-US" sz="1600" b="1" dirty="0">
            <a:solidFill>
              <a:srgbClr val="FF0000"/>
            </a:solidFill>
          </a:endParaRPr>
        </a:p>
      </dgm:t>
    </dgm:pt>
    <dgm:pt modelId="{0AFCF9D8-2F48-4052-A995-C498A46B5F70}" type="parTrans" cxnId="{5B60C47C-3867-4FC6-9673-1DC8A1260E41}">
      <dgm:prSet/>
      <dgm:spPr/>
      <dgm:t>
        <a:bodyPr/>
        <a:lstStyle/>
        <a:p>
          <a:pPr latinLnBrk="1"/>
          <a:endParaRPr lang="ko-KR" altLang="en-US"/>
        </a:p>
      </dgm:t>
    </dgm:pt>
    <dgm:pt modelId="{519B4085-48EF-48F2-9CD4-FE04EA83FA4F}" type="sibTrans" cxnId="{5B60C47C-3867-4FC6-9673-1DC8A1260E41}">
      <dgm:prSet/>
      <dgm:spPr/>
      <dgm:t>
        <a:bodyPr/>
        <a:lstStyle/>
        <a:p>
          <a:pPr latinLnBrk="1"/>
          <a:endParaRPr lang="ko-KR" altLang="en-US"/>
        </a:p>
      </dgm:t>
    </dgm:pt>
    <dgm:pt modelId="{A541BE0B-3A05-42E2-9455-8CCB1D200EC5}">
      <dgm:prSet phldrT="[텍스트]" custT="1"/>
      <dgm:spPr/>
      <dgm:t>
        <a:bodyPr/>
        <a:lstStyle/>
        <a:p>
          <a:pPr latinLnBrk="1"/>
          <a:r>
            <a:rPr lang="en-US" altLang="ko-KR" sz="1400" dirty="0"/>
            <a:t>KRISS(</a:t>
          </a:r>
          <a:r>
            <a:rPr lang="ko-KR" altLang="en-US" sz="1400" dirty="0"/>
            <a:t>한국표준과학원</a:t>
          </a:r>
          <a:r>
            <a:rPr lang="en-US" altLang="ko-KR" sz="1400" dirty="0"/>
            <a:t>)</a:t>
          </a:r>
          <a:r>
            <a:rPr lang="ko-KR" altLang="en-US" sz="1400" dirty="0"/>
            <a:t>의 의뢰로 개발</a:t>
          </a:r>
        </a:p>
      </dgm:t>
    </dgm:pt>
    <dgm:pt modelId="{32F327C7-DC04-4D8E-8B21-199C6C911E0C}" type="parTrans" cxnId="{29DDA385-45F8-4B2A-BE31-EAC817CD468A}">
      <dgm:prSet/>
      <dgm:spPr/>
      <dgm:t>
        <a:bodyPr/>
        <a:lstStyle/>
        <a:p>
          <a:pPr latinLnBrk="1"/>
          <a:endParaRPr lang="ko-KR" altLang="en-US"/>
        </a:p>
      </dgm:t>
    </dgm:pt>
    <dgm:pt modelId="{25137A44-BDB4-48FF-A33F-7D3EE97A4759}" type="sibTrans" cxnId="{29DDA385-45F8-4B2A-BE31-EAC817CD468A}">
      <dgm:prSet/>
      <dgm:spPr/>
      <dgm:t>
        <a:bodyPr/>
        <a:lstStyle/>
        <a:p>
          <a:pPr latinLnBrk="1"/>
          <a:endParaRPr lang="ko-KR" altLang="en-US"/>
        </a:p>
      </dgm:t>
    </dgm:pt>
    <dgm:pt modelId="{18D7486C-99ED-41BE-9B5C-92DE8555DAEB}">
      <dgm:prSet phldrT="[텍스트]" custT="1"/>
      <dgm:spPr/>
      <dgm:t>
        <a:bodyPr/>
        <a:lstStyle/>
        <a:p>
          <a:pPr latinLnBrk="1"/>
          <a:r>
            <a:rPr lang="en-US" altLang="ko-KR" sz="1800" b="1" dirty="0"/>
            <a:t>BodyScanner SW For TheS, </a:t>
          </a:r>
          <a:r>
            <a:rPr lang="en-US" altLang="ko-KR" sz="1200" b="0" dirty="0"/>
            <a:t>2016/7</a:t>
          </a:r>
          <a:endParaRPr lang="ko-KR" altLang="en-US" sz="1200" b="0" dirty="0"/>
        </a:p>
      </dgm:t>
    </dgm:pt>
    <dgm:pt modelId="{EF4D02D1-073A-4A74-B300-5ED2ABD06D2C}" type="parTrans" cxnId="{05D0ED8A-05E6-4E7D-887A-31287648663A}">
      <dgm:prSet/>
      <dgm:spPr/>
      <dgm:t>
        <a:bodyPr/>
        <a:lstStyle/>
        <a:p>
          <a:pPr latinLnBrk="1"/>
          <a:endParaRPr lang="ko-KR" altLang="en-US"/>
        </a:p>
      </dgm:t>
    </dgm:pt>
    <dgm:pt modelId="{E9AF6106-E2AF-4F42-BC04-6F9382655BA8}" type="sibTrans" cxnId="{05D0ED8A-05E6-4E7D-887A-31287648663A}">
      <dgm:prSet/>
      <dgm:spPr/>
      <dgm:t>
        <a:bodyPr/>
        <a:lstStyle/>
        <a:p>
          <a:pPr latinLnBrk="1"/>
          <a:endParaRPr lang="ko-KR" altLang="en-US"/>
        </a:p>
      </dgm:t>
    </dgm:pt>
    <dgm:pt modelId="{DD08F5B4-459C-4F0F-9589-2B5209609321}">
      <dgm:prSet phldrT="[텍스트]" custT="1"/>
      <dgm:spPr/>
      <dgm:t>
        <a:bodyPr/>
        <a:lstStyle/>
        <a:p>
          <a:pPr latinLnBrk="1"/>
          <a:r>
            <a:rPr lang="en-US" altLang="ko-KR" sz="1400" b="1" dirty="0"/>
            <a:t>TheS</a:t>
          </a:r>
          <a:r>
            <a:rPr lang="en-US" altLang="ko-KR" sz="1400" dirty="0"/>
            <a:t>, </a:t>
          </a:r>
          <a:r>
            <a:rPr lang="ko-KR" altLang="en-US" sz="1400" dirty="0"/>
            <a:t>㈜</a:t>
          </a:r>
          <a:r>
            <a:rPr lang="ko-KR" altLang="en-US" sz="1400" dirty="0" err="1"/>
            <a:t>코노바코리아</a:t>
          </a:r>
          <a:r>
            <a:rPr lang="ko-KR" altLang="en-US" sz="1400" dirty="0"/>
            <a:t> 의뢰로 </a:t>
          </a:r>
          <a:r>
            <a:rPr lang="ko-KR" altLang="en-US" sz="1400" b="1" dirty="0"/>
            <a:t>피규어 제작용 </a:t>
          </a:r>
          <a:r>
            <a:rPr lang="en-US" altLang="ko-KR" sz="1400" dirty="0"/>
            <a:t>BodyScanner SW</a:t>
          </a:r>
          <a:r>
            <a:rPr lang="ko-KR" altLang="en-US" sz="1400" dirty="0"/>
            <a:t>개발</a:t>
          </a:r>
        </a:p>
      </dgm:t>
    </dgm:pt>
    <dgm:pt modelId="{766CB3BE-FDEA-4A52-A3C9-C2455A5592AF}" type="parTrans" cxnId="{F17F09A7-3973-4401-96FA-92F4292FDE37}">
      <dgm:prSet/>
      <dgm:spPr/>
      <dgm:t>
        <a:bodyPr/>
        <a:lstStyle/>
        <a:p>
          <a:pPr latinLnBrk="1"/>
          <a:endParaRPr lang="ko-KR" altLang="en-US"/>
        </a:p>
      </dgm:t>
    </dgm:pt>
    <dgm:pt modelId="{068CC8FB-4AEC-46CE-9238-A3DA7F90EE10}" type="sibTrans" cxnId="{F17F09A7-3973-4401-96FA-92F4292FDE37}">
      <dgm:prSet/>
      <dgm:spPr/>
      <dgm:t>
        <a:bodyPr/>
        <a:lstStyle/>
        <a:p>
          <a:pPr latinLnBrk="1"/>
          <a:endParaRPr lang="ko-KR" altLang="en-US"/>
        </a:p>
      </dgm:t>
    </dgm:pt>
    <dgm:pt modelId="{50A34C03-5C60-428C-AC0F-BC7DDFBBBA81}">
      <dgm:prSet phldrT="[텍스트]" custT="1"/>
      <dgm:spPr/>
      <dgm:t>
        <a:bodyPr/>
        <a:lstStyle/>
        <a:p>
          <a:pPr latinLnBrk="1"/>
          <a:r>
            <a:rPr lang="ko-KR" altLang="en-US" sz="1400"/>
            <a:t>스캔봇 컨트롤</a:t>
          </a:r>
          <a:r>
            <a:rPr lang="en-US" altLang="ko-KR" sz="1400"/>
            <a:t>,</a:t>
          </a:r>
          <a:r>
            <a:rPr lang="ko-KR" altLang="en-US" sz="1400"/>
            <a:t> </a:t>
          </a:r>
          <a:r>
            <a:rPr lang="en-US" altLang="ko-KR" sz="1400"/>
            <a:t>3D </a:t>
          </a:r>
          <a:r>
            <a:rPr lang="ko-KR" altLang="en-US" sz="1400"/>
            <a:t>모델 생성 후</a:t>
          </a:r>
          <a:r>
            <a:rPr lang="en-US" altLang="ko-KR" sz="1400"/>
            <a:t>,</a:t>
          </a:r>
          <a:r>
            <a:rPr lang="ko-KR" altLang="en-US" sz="1400"/>
            <a:t> 웹</a:t>
          </a:r>
          <a:r>
            <a:rPr lang="en-US" altLang="ko-KR" sz="1400"/>
            <a:t>(Web) 3D </a:t>
          </a:r>
          <a:r>
            <a:rPr lang="ko-KR" altLang="en-US" sz="1400"/>
            <a:t>뷰어 전송</a:t>
          </a:r>
          <a:endParaRPr lang="ko-KR" altLang="en-US" sz="1400" dirty="0"/>
        </a:p>
      </dgm:t>
    </dgm:pt>
    <dgm:pt modelId="{18A6BF9F-9620-489E-89A7-8E33BB842B93}" type="parTrans" cxnId="{5E78078A-218C-4A1A-AAF6-B657F146F2FB}">
      <dgm:prSet/>
      <dgm:spPr/>
      <dgm:t>
        <a:bodyPr/>
        <a:lstStyle/>
        <a:p>
          <a:pPr latinLnBrk="1"/>
          <a:endParaRPr lang="ko-KR" altLang="en-US"/>
        </a:p>
      </dgm:t>
    </dgm:pt>
    <dgm:pt modelId="{3E884CC4-7D45-458A-AE8D-D38874F80904}" type="sibTrans" cxnId="{5E78078A-218C-4A1A-AAF6-B657F146F2FB}">
      <dgm:prSet/>
      <dgm:spPr/>
      <dgm:t>
        <a:bodyPr/>
        <a:lstStyle/>
        <a:p>
          <a:pPr latinLnBrk="1"/>
          <a:endParaRPr lang="ko-KR" altLang="en-US"/>
        </a:p>
      </dgm:t>
    </dgm:pt>
    <dgm:pt modelId="{BAD31BA8-B42F-49B0-967D-12A7160DF033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오픈 소스 </a:t>
          </a:r>
          <a:r>
            <a:rPr lang="en-US" altLang="ko-KR" sz="1400" dirty="0"/>
            <a:t>Inspection SW</a:t>
          </a:r>
          <a:r>
            <a:rPr lang="ko-KR" altLang="en-US" sz="1400" dirty="0"/>
            <a:t>를 기반</a:t>
          </a:r>
          <a:r>
            <a:rPr lang="en-US" altLang="ko-KR" sz="1400" dirty="0"/>
            <a:t>, </a:t>
          </a:r>
          <a:r>
            <a:rPr lang="ko-KR" altLang="en-US" sz="1400" b="1" dirty="0"/>
            <a:t>박판성형 제품검사용</a:t>
          </a:r>
          <a:r>
            <a:rPr lang="ko-KR" altLang="en-US" sz="1400" dirty="0"/>
            <a:t>으로 수정</a:t>
          </a:r>
          <a:r>
            <a:rPr lang="en-US" altLang="ko-KR" sz="1400" dirty="0"/>
            <a:t>, </a:t>
          </a:r>
          <a:r>
            <a:rPr lang="ko-KR" altLang="en-US" sz="1400" dirty="0"/>
            <a:t>삼</a:t>
          </a:r>
          <a:r>
            <a:rPr lang="en-US" altLang="ko-KR" sz="1400" dirty="0"/>
            <a:t>*</a:t>
          </a:r>
          <a:r>
            <a:rPr lang="ko-KR" altLang="en-US" sz="1400" dirty="0"/>
            <a:t>전자에 공급</a:t>
          </a:r>
        </a:p>
      </dgm:t>
    </dgm:pt>
    <dgm:pt modelId="{CB0DEA7C-EE31-448A-8CED-CF54734DA38F}" type="sibTrans" cxnId="{C2E4F71E-3A6C-4E2B-B650-05A3F463F836}">
      <dgm:prSet/>
      <dgm:spPr/>
      <dgm:t>
        <a:bodyPr/>
        <a:lstStyle/>
        <a:p>
          <a:pPr latinLnBrk="1"/>
          <a:endParaRPr lang="ko-KR" altLang="en-US"/>
        </a:p>
      </dgm:t>
    </dgm:pt>
    <dgm:pt modelId="{B92B9237-BED2-4EDD-8246-597B85091F22}" type="parTrans" cxnId="{C2E4F71E-3A6C-4E2B-B650-05A3F463F836}">
      <dgm:prSet/>
      <dgm:spPr/>
      <dgm:t>
        <a:bodyPr/>
        <a:lstStyle/>
        <a:p>
          <a:pPr latinLnBrk="1"/>
          <a:endParaRPr lang="ko-KR" altLang="en-US"/>
        </a:p>
      </dgm:t>
    </dgm:pt>
    <dgm:pt modelId="{E187062E-FC0A-4B11-9D4C-3B1F8C12AF2B}">
      <dgm:prSet phldrT="[텍스트]" custT="1"/>
      <dgm:spPr/>
      <dgm:t>
        <a:bodyPr/>
        <a:lstStyle/>
        <a:p>
          <a:pPr latinLnBrk="1"/>
          <a:r>
            <a:rPr lang="en-US" altLang="ko-KR" sz="1400" b="1" dirty="0">
              <a:solidFill>
                <a:schemeClr val="tx1"/>
              </a:solidFill>
            </a:rPr>
            <a:t>Web 3D </a:t>
          </a:r>
          <a:r>
            <a:rPr lang="ko-KR" altLang="en-US" sz="1400" b="1" dirty="0">
              <a:solidFill>
                <a:schemeClr val="tx1"/>
              </a:solidFill>
            </a:rPr>
            <a:t>기반</a:t>
          </a:r>
          <a:r>
            <a:rPr lang="en-US" altLang="ko-KR" sz="1400" b="1" dirty="0">
              <a:solidFill>
                <a:schemeClr val="tx1"/>
              </a:solidFill>
            </a:rPr>
            <a:t>, </a:t>
          </a:r>
          <a:r>
            <a:rPr lang="ko-KR" altLang="en-US" sz="1400" b="1" dirty="0">
              <a:solidFill>
                <a:schemeClr val="tx1"/>
              </a:solidFill>
            </a:rPr>
            <a:t>웹기반의 </a:t>
          </a:r>
          <a:r>
            <a:rPr lang="ko-KR" altLang="en-US" sz="1400" b="1" dirty="0">
              <a:solidFill>
                <a:schemeClr val="accent1"/>
              </a:solidFill>
            </a:rPr>
            <a:t>자동모델링</a:t>
          </a:r>
          <a:r>
            <a:rPr lang="ko-KR" altLang="en-US" sz="1400" b="1" dirty="0">
              <a:solidFill>
                <a:schemeClr val="tx1"/>
              </a:solidFill>
            </a:rPr>
            <a:t>이 가능함을 입증</a:t>
          </a:r>
        </a:p>
      </dgm:t>
    </dgm:pt>
    <dgm:pt modelId="{67E383D0-8449-4AC6-A76A-07B4C7D0A98B}" type="parTrans" cxnId="{FCFD3ADA-A2A1-412A-B982-4C94B8487F1E}">
      <dgm:prSet/>
      <dgm:spPr/>
      <dgm:t>
        <a:bodyPr/>
        <a:lstStyle/>
        <a:p>
          <a:pPr latinLnBrk="1"/>
          <a:endParaRPr lang="ko-KR" altLang="en-US"/>
        </a:p>
      </dgm:t>
    </dgm:pt>
    <dgm:pt modelId="{D0B63879-FB09-438C-8704-9494F293C657}" type="sibTrans" cxnId="{FCFD3ADA-A2A1-412A-B982-4C94B8487F1E}">
      <dgm:prSet/>
      <dgm:spPr/>
      <dgm:t>
        <a:bodyPr/>
        <a:lstStyle/>
        <a:p>
          <a:pPr latinLnBrk="1"/>
          <a:endParaRPr lang="ko-KR" altLang="en-US"/>
        </a:p>
      </dgm:t>
    </dgm:pt>
    <dgm:pt modelId="{D9444208-48AC-4664-93F2-0CAF57D8DB2E}" type="pres">
      <dgm:prSet presAssocID="{903616CD-E100-4FCC-8955-E22FFD66EEBD}" presName="Name0" presStyleCnt="0">
        <dgm:presLayoutVars>
          <dgm:dir/>
          <dgm:resizeHandles val="exact"/>
        </dgm:presLayoutVars>
      </dgm:prSet>
      <dgm:spPr/>
    </dgm:pt>
    <dgm:pt modelId="{D5B3575D-58B5-4B02-848C-9A664EACF63E}" type="pres">
      <dgm:prSet presAssocID="{47D3CC40-8720-4584-A67A-E41EACECD49D}" presName="composite" presStyleCnt="0"/>
      <dgm:spPr/>
    </dgm:pt>
    <dgm:pt modelId="{E0E450FB-F7E0-4720-BAD6-44A6357021F1}" type="pres">
      <dgm:prSet presAssocID="{47D3CC40-8720-4584-A67A-E41EACECD49D}" presName="rect1" presStyleLbl="trAlignAcc1" presStyleIdx="0" presStyleCnt="4" custScaleX="93738" custScaleY="124944" custLinFactNeighborY="16680">
        <dgm:presLayoutVars>
          <dgm:bulletEnabled val="1"/>
        </dgm:presLayoutVars>
      </dgm:prSet>
      <dgm:spPr/>
    </dgm:pt>
    <dgm:pt modelId="{C23DF0CE-4BFD-43B0-91CA-B647646575E3}" type="pres">
      <dgm:prSet presAssocID="{47D3CC40-8720-4584-A67A-E41EACECD49D}" presName="rect2" presStyleLbl="fgImgPlace1" presStyleIdx="0" presStyleCnt="4" custScaleX="122748" custScaleY="97151" custLinFactNeighborY="1052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E162CF9-AA16-4C4B-923B-483A5B77E7BF}" type="pres">
      <dgm:prSet presAssocID="{7C56F7C2-80D9-4845-92B3-E74E20E76D5A}" presName="sibTrans" presStyleCnt="0"/>
      <dgm:spPr/>
    </dgm:pt>
    <dgm:pt modelId="{F2059DD7-72D6-4C38-8D83-F8D520279E9D}" type="pres">
      <dgm:prSet presAssocID="{B8093087-D2DB-44F2-8D64-97324705AA47}" presName="composite" presStyleCnt="0"/>
      <dgm:spPr/>
    </dgm:pt>
    <dgm:pt modelId="{C446E188-BD5F-4BAF-84B9-1FEC4D5963B8}" type="pres">
      <dgm:prSet presAssocID="{B8093087-D2DB-44F2-8D64-97324705AA47}" presName="rect1" presStyleLbl="trAlignAcc1" presStyleIdx="1" presStyleCnt="4" custScaleX="103294" custScaleY="121610" custLinFactNeighborY="16680">
        <dgm:presLayoutVars>
          <dgm:bulletEnabled val="1"/>
        </dgm:presLayoutVars>
      </dgm:prSet>
      <dgm:spPr/>
    </dgm:pt>
    <dgm:pt modelId="{AD13259B-81FF-4B78-B942-5DD9AA63B9B4}" type="pres">
      <dgm:prSet presAssocID="{B8093087-D2DB-44F2-8D64-97324705AA47}" presName="rect2" presStyleLbl="fgImgPlace1" presStyleIdx="1" presStyleCnt="4" custScaleX="199124" custScaleY="113688" custLinFactNeighborX="-42652" custLinFactNeighborY="-2618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F1C0ADB-0793-4F7C-A2BA-436ED9B19A6C}" type="pres">
      <dgm:prSet presAssocID="{9028C020-F92B-4F93-8E8E-597BAEBF339A}" presName="sibTrans" presStyleCnt="0"/>
      <dgm:spPr/>
    </dgm:pt>
    <dgm:pt modelId="{793E3FD4-9362-4E81-A51E-F0AB89A14942}" type="pres">
      <dgm:prSet presAssocID="{68021DEE-4301-4875-820D-617F1DDAB0A1}" presName="composite" presStyleCnt="0"/>
      <dgm:spPr/>
    </dgm:pt>
    <dgm:pt modelId="{ACAC068B-9BE9-4482-BE0C-10512737A94F}" type="pres">
      <dgm:prSet presAssocID="{68021DEE-4301-4875-820D-617F1DDAB0A1}" presName="rect1" presStyleLbl="trAlignAcc1" presStyleIdx="2" presStyleCnt="4" custScaleX="95192" custScaleY="164374" custLinFactNeighborX="3051" custLinFactNeighborY="17541">
        <dgm:presLayoutVars>
          <dgm:bulletEnabled val="1"/>
        </dgm:presLayoutVars>
      </dgm:prSet>
      <dgm:spPr/>
    </dgm:pt>
    <dgm:pt modelId="{AB9BEC12-2F6D-491E-AA9F-C3AD9565CC8C}" type="pres">
      <dgm:prSet presAssocID="{68021DEE-4301-4875-820D-617F1DDAB0A1}" presName="rect2" presStyleLbl="fgImgPlace1" presStyleIdx="2" presStyleCnt="4" custScaleX="219140" custScaleY="102811" custLinFactNeighborX="-8205" custLinFactNeighborY="21985"/>
      <dgm:spPr>
        <a:blipFill dpi="0" rotWithShape="0">
          <a:blip xmlns:r="http://schemas.openxmlformats.org/officeDocument/2006/relationships" r:embed="rId3"/>
          <a:srcRect/>
          <a:stretch>
            <a:fillRect r="-516"/>
          </a:stretch>
        </a:blipFill>
      </dgm:spPr>
    </dgm:pt>
    <dgm:pt modelId="{1D7A05A9-7283-4103-934B-862CAAA9AA13}" type="pres">
      <dgm:prSet presAssocID="{6F104FC7-135E-4921-A970-9AE3BFB48FEA}" presName="sibTrans" presStyleCnt="0"/>
      <dgm:spPr/>
    </dgm:pt>
    <dgm:pt modelId="{A8EE7716-219C-4902-8F83-E856AE08D595}" type="pres">
      <dgm:prSet presAssocID="{18D7486C-99ED-41BE-9B5C-92DE8555DAEB}" presName="composite" presStyleCnt="0"/>
      <dgm:spPr/>
    </dgm:pt>
    <dgm:pt modelId="{2E76CB8A-D2C1-4D6D-9AB0-E37E580D87B9}" type="pres">
      <dgm:prSet presAssocID="{18D7486C-99ED-41BE-9B5C-92DE8555DAEB}" presName="rect1" presStyleLbl="trAlignAcc1" presStyleIdx="3" presStyleCnt="4" custScaleY="150608" custLinFactNeighborX="-3229" custLinFactNeighborY="16680">
        <dgm:presLayoutVars>
          <dgm:bulletEnabled val="1"/>
        </dgm:presLayoutVars>
      </dgm:prSet>
      <dgm:spPr/>
    </dgm:pt>
    <dgm:pt modelId="{5F771358-6DC6-410A-B70E-06C663322843}" type="pres">
      <dgm:prSet presAssocID="{18D7486C-99ED-41BE-9B5C-92DE8555DAEB}" presName="rect2" presStyleLbl="fgImgPlace1" presStyleIdx="3" presStyleCnt="4" custScaleX="179290" custScaleY="128734" custLinFactNeighborX="-20825" custLinFactNeighborY="2441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F8CF7B04-5180-4BF7-9698-13433ABDBC62}" srcId="{47D3CC40-8720-4584-A67A-E41EACECD49D}" destId="{9D9BC3E8-0416-40F6-9CD8-00D122A198DF}" srcOrd="1" destOrd="0" parTransId="{2D22F39D-1187-44E4-8E82-2DF36798EC5F}" sibTransId="{6E94154B-2BC2-424E-8E5E-83942619BEEB}"/>
    <dgm:cxn modelId="{C2E4F71E-3A6C-4E2B-B650-05A3F463F836}" srcId="{47D3CC40-8720-4584-A67A-E41EACECD49D}" destId="{BAD31BA8-B42F-49B0-967D-12A7160DF033}" srcOrd="0" destOrd="0" parTransId="{B92B9237-BED2-4EDD-8246-597B85091F22}" sibTransId="{CB0DEA7C-EE31-448A-8CED-CF54734DA38F}"/>
    <dgm:cxn modelId="{D0A77524-9EB0-4CC3-BB68-516559999528}" type="presOf" srcId="{18D7486C-99ED-41BE-9B5C-92DE8555DAEB}" destId="{2E76CB8A-D2C1-4D6D-9AB0-E37E580D87B9}" srcOrd="0" destOrd="0" presId="urn:microsoft.com/office/officeart/2008/layout/PictureStrips"/>
    <dgm:cxn modelId="{A341EC27-1DB7-44F4-8C60-4DA6EFD291CA}" type="presOf" srcId="{B8093087-D2DB-44F2-8D64-97324705AA47}" destId="{C446E188-BD5F-4BAF-84B9-1FEC4D5963B8}" srcOrd="0" destOrd="0" presId="urn:microsoft.com/office/officeart/2008/layout/PictureStrips"/>
    <dgm:cxn modelId="{C4B0712C-0D94-4F27-930D-D68695CFB415}" srcId="{903616CD-E100-4FCC-8955-E22FFD66EEBD}" destId="{68021DEE-4301-4875-820D-617F1DDAB0A1}" srcOrd="2" destOrd="0" parTransId="{37BEC5A9-5C00-4AE6-BB5B-C4FD0613E13A}" sibTransId="{6F104FC7-135E-4921-A970-9AE3BFB48FEA}"/>
    <dgm:cxn modelId="{8B98BC36-FEFF-407E-8371-5E4436CDCAF9}" type="presOf" srcId="{47D3CC40-8720-4584-A67A-E41EACECD49D}" destId="{E0E450FB-F7E0-4720-BAD6-44A6357021F1}" srcOrd="0" destOrd="0" presId="urn:microsoft.com/office/officeart/2008/layout/PictureStrips"/>
    <dgm:cxn modelId="{1896A55D-34D2-45EB-AD71-24954A1A2487}" srcId="{68021DEE-4301-4875-820D-617F1DDAB0A1}" destId="{88E3FDDC-91A5-4D38-8255-4EC53040A5DF}" srcOrd="0" destOrd="0" parTransId="{C4CDC90B-CBC0-4B21-80AE-D2456B18F238}" sibTransId="{5C6D17FE-1B8E-42A0-BF44-E61B14BDB941}"/>
    <dgm:cxn modelId="{56F60461-F8D4-432A-95B0-7666F716F0F1}" srcId="{903616CD-E100-4FCC-8955-E22FFD66EEBD}" destId="{B8093087-D2DB-44F2-8D64-97324705AA47}" srcOrd="1" destOrd="0" parTransId="{80D039CB-1004-49ED-BB48-78E18BDED43F}" sibTransId="{9028C020-F92B-4F93-8E8E-597BAEBF339A}"/>
    <dgm:cxn modelId="{EFF9136A-F23E-4FC9-A12E-A44AA5940E3E}" srcId="{903616CD-E100-4FCC-8955-E22FFD66EEBD}" destId="{47D3CC40-8720-4584-A67A-E41EACECD49D}" srcOrd="0" destOrd="0" parTransId="{17F0FA35-7F9D-44DC-957D-7EB173E9C7B0}" sibTransId="{7C56F7C2-80D9-4845-92B3-E74E20E76D5A}"/>
    <dgm:cxn modelId="{ECC3F16A-A942-4469-9ED1-8B6C5EF6C5AF}" type="presOf" srcId="{A541BE0B-3A05-42E2-9455-8CCB1D200EC5}" destId="{C446E188-BD5F-4BAF-84B9-1FEC4D5963B8}" srcOrd="0" destOrd="1" presId="urn:microsoft.com/office/officeart/2008/layout/PictureStrips"/>
    <dgm:cxn modelId="{3F02D34F-25A9-45B9-B1EF-8F06385D320B}" type="presOf" srcId="{88E3FDDC-91A5-4D38-8255-4EC53040A5DF}" destId="{ACAC068B-9BE9-4482-BE0C-10512737A94F}" srcOrd="0" destOrd="1" presId="urn:microsoft.com/office/officeart/2008/layout/PictureStrips"/>
    <dgm:cxn modelId="{7925FF54-DC37-4FB9-AB7B-B3EB2BD28F40}" type="presOf" srcId="{965E8C63-5492-4039-994C-D74A54E914D6}" destId="{ACAC068B-9BE9-4482-BE0C-10512737A94F}" srcOrd="0" destOrd="2" presId="urn:microsoft.com/office/officeart/2008/layout/PictureStrips"/>
    <dgm:cxn modelId="{DCDB8578-ADE4-4CC8-95C8-6E506B14ABFA}" type="presOf" srcId="{1857A6FC-8FD9-4920-B6B3-988A6107BB29}" destId="{C446E188-BD5F-4BAF-84B9-1FEC4D5963B8}" srcOrd="0" destOrd="2" presId="urn:microsoft.com/office/officeart/2008/layout/PictureStrips"/>
    <dgm:cxn modelId="{AE8C3F5A-A336-41CB-A4AC-4688E0DE4309}" type="presOf" srcId="{DD08F5B4-459C-4F0F-9589-2B5209609321}" destId="{2E76CB8A-D2C1-4D6D-9AB0-E37E580D87B9}" srcOrd="0" destOrd="1" presId="urn:microsoft.com/office/officeart/2008/layout/PictureStrips"/>
    <dgm:cxn modelId="{5B60C47C-3867-4FC6-9673-1DC8A1260E41}" srcId="{68021DEE-4301-4875-820D-617F1DDAB0A1}" destId="{965E8C63-5492-4039-994C-D74A54E914D6}" srcOrd="1" destOrd="0" parTransId="{0AFCF9D8-2F48-4052-A995-C498A46B5F70}" sibTransId="{519B4085-48EF-48F2-9CD4-FE04EA83FA4F}"/>
    <dgm:cxn modelId="{29DDA385-45F8-4B2A-BE31-EAC817CD468A}" srcId="{B8093087-D2DB-44F2-8D64-97324705AA47}" destId="{A541BE0B-3A05-42E2-9455-8CCB1D200EC5}" srcOrd="0" destOrd="0" parTransId="{32F327C7-DC04-4D8E-8B21-199C6C911E0C}" sibTransId="{25137A44-BDB4-48FF-A33F-7D3EE97A4759}"/>
    <dgm:cxn modelId="{5E78078A-218C-4A1A-AAF6-B657F146F2FB}" srcId="{18D7486C-99ED-41BE-9B5C-92DE8555DAEB}" destId="{50A34C03-5C60-428C-AC0F-BC7DDFBBBA81}" srcOrd="1" destOrd="0" parTransId="{18A6BF9F-9620-489E-89A7-8E33BB842B93}" sibTransId="{3E884CC4-7D45-458A-AE8D-D38874F80904}"/>
    <dgm:cxn modelId="{05D0ED8A-05E6-4E7D-887A-31287648663A}" srcId="{903616CD-E100-4FCC-8955-E22FFD66EEBD}" destId="{18D7486C-99ED-41BE-9B5C-92DE8555DAEB}" srcOrd="3" destOrd="0" parTransId="{EF4D02D1-073A-4A74-B300-5ED2ABD06D2C}" sibTransId="{E9AF6106-E2AF-4F42-BC04-6F9382655BA8}"/>
    <dgm:cxn modelId="{F17F09A7-3973-4401-96FA-92F4292FDE37}" srcId="{18D7486C-99ED-41BE-9B5C-92DE8555DAEB}" destId="{DD08F5B4-459C-4F0F-9589-2B5209609321}" srcOrd="0" destOrd="0" parTransId="{766CB3BE-FDEA-4A52-A3C9-C2455A5592AF}" sibTransId="{068CC8FB-4AEC-46CE-9238-A3DA7F90EE10}"/>
    <dgm:cxn modelId="{5C1FDBAB-84CD-426F-9489-6B560ACE8598}" type="presOf" srcId="{903616CD-E100-4FCC-8955-E22FFD66EEBD}" destId="{D9444208-48AC-4664-93F2-0CAF57D8DB2E}" srcOrd="0" destOrd="0" presId="urn:microsoft.com/office/officeart/2008/layout/PictureStrips"/>
    <dgm:cxn modelId="{E21F6DC5-AB16-4E32-A1C1-20CA5C47BC3B}" type="presOf" srcId="{E187062E-FC0A-4B11-9D4C-3B1F8C12AF2B}" destId="{ACAC068B-9BE9-4482-BE0C-10512737A94F}" srcOrd="0" destOrd="3" presId="urn:microsoft.com/office/officeart/2008/layout/PictureStrips"/>
    <dgm:cxn modelId="{6D928AD5-35B1-477D-B5F4-4C8F8EEC7119}" srcId="{B8093087-D2DB-44F2-8D64-97324705AA47}" destId="{1857A6FC-8FD9-4920-B6B3-988A6107BB29}" srcOrd="1" destOrd="0" parTransId="{FB23F0F0-22DA-4372-802B-15AD6325AC2C}" sibTransId="{813C6AD4-E3B3-492C-86E7-482563851C97}"/>
    <dgm:cxn modelId="{D26A39D7-9CC5-4ED3-951A-FA0D49BE090C}" type="presOf" srcId="{BAD31BA8-B42F-49B0-967D-12A7160DF033}" destId="{E0E450FB-F7E0-4720-BAD6-44A6357021F1}" srcOrd="0" destOrd="1" presId="urn:microsoft.com/office/officeart/2008/layout/PictureStrips"/>
    <dgm:cxn modelId="{FCFD3ADA-A2A1-412A-B982-4C94B8487F1E}" srcId="{68021DEE-4301-4875-820D-617F1DDAB0A1}" destId="{E187062E-FC0A-4B11-9D4C-3B1F8C12AF2B}" srcOrd="2" destOrd="0" parTransId="{67E383D0-8449-4AC6-A76A-07B4C7D0A98B}" sibTransId="{D0B63879-FB09-438C-8704-9494F293C657}"/>
    <dgm:cxn modelId="{D94D70DD-55E0-4EA4-A70E-3D9D24BD31F2}" type="presOf" srcId="{68021DEE-4301-4875-820D-617F1DDAB0A1}" destId="{ACAC068B-9BE9-4482-BE0C-10512737A94F}" srcOrd="0" destOrd="0" presId="urn:microsoft.com/office/officeart/2008/layout/PictureStrips"/>
    <dgm:cxn modelId="{9825D2DE-2272-4184-BAB1-BBCC7049BDAC}" type="presOf" srcId="{9D9BC3E8-0416-40F6-9CD8-00D122A198DF}" destId="{E0E450FB-F7E0-4720-BAD6-44A6357021F1}" srcOrd="0" destOrd="2" presId="urn:microsoft.com/office/officeart/2008/layout/PictureStrips"/>
    <dgm:cxn modelId="{7CD4CCEF-1F3B-4122-B804-743F5B00C26A}" type="presOf" srcId="{50A34C03-5C60-428C-AC0F-BC7DDFBBBA81}" destId="{2E76CB8A-D2C1-4D6D-9AB0-E37E580D87B9}" srcOrd="0" destOrd="2" presId="urn:microsoft.com/office/officeart/2008/layout/PictureStrips"/>
    <dgm:cxn modelId="{47721F91-B93D-4399-BC00-5FD4CE876945}" type="presParOf" srcId="{D9444208-48AC-4664-93F2-0CAF57D8DB2E}" destId="{D5B3575D-58B5-4B02-848C-9A664EACF63E}" srcOrd="0" destOrd="0" presId="urn:microsoft.com/office/officeart/2008/layout/PictureStrips"/>
    <dgm:cxn modelId="{120B7B0D-5027-485F-B1DD-B4EA4FD6EDD9}" type="presParOf" srcId="{D5B3575D-58B5-4B02-848C-9A664EACF63E}" destId="{E0E450FB-F7E0-4720-BAD6-44A6357021F1}" srcOrd="0" destOrd="0" presId="urn:microsoft.com/office/officeart/2008/layout/PictureStrips"/>
    <dgm:cxn modelId="{D2B58B85-7759-4FB2-BC0C-BEEB7FEEB177}" type="presParOf" srcId="{D5B3575D-58B5-4B02-848C-9A664EACF63E}" destId="{C23DF0CE-4BFD-43B0-91CA-B647646575E3}" srcOrd="1" destOrd="0" presId="urn:microsoft.com/office/officeart/2008/layout/PictureStrips"/>
    <dgm:cxn modelId="{E22179BC-3FC9-4545-B925-E439BD9C0FB6}" type="presParOf" srcId="{D9444208-48AC-4664-93F2-0CAF57D8DB2E}" destId="{CE162CF9-AA16-4C4B-923B-483A5B77E7BF}" srcOrd="1" destOrd="0" presId="urn:microsoft.com/office/officeart/2008/layout/PictureStrips"/>
    <dgm:cxn modelId="{1D6A1751-5197-46FC-9BEF-DEBEC4251F4B}" type="presParOf" srcId="{D9444208-48AC-4664-93F2-0CAF57D8DB2E}" destId="{F2059DD7-72D6-4C38-8D83-F8D520279E9D}" srcOrd="2" destOrd="0" presId="urn:microsoft.com/office/officeart/2008/layout/PictureStrips"/>
    <dgm:cxn modelId="{C2713C2B-D6E0-483A-B8FE-4A0B4D27872E}" type="presParOf" srcId="{F2059DD7-72D6-4C38-8D83-F8D520279E9D}" destId="{C446E188-BD5F-4BAF-84B9-1FEC4D5963B8}" srcOrd="0" destOrd="0" presId="urn:microsoft.com/office/officeart/2008/layout/PictureStrips"/>
    <dgm:cxn modelId="{60BCA76A-F5FC-4F5D-B3DB-F2E1C40E95A4}" type="presParOf" srcId="{F2059DD7-72D6-4C38-8D83-F8D520279E9D}" destId="{AD13259B-81FF-4B78-B942-5DD9AA63B9B4}" srcOrd="1" destOrd="0" presId="urn:microsoft.com/office/officeart/2008/layout/PictureStrips"/>
    <dgm:cxn modelId="{1C001731-3F8F-4CE0-B5BC-9A38BC974D16}" type="presParOf" srcId="{D9444208-48AC-4664-93F2-0CAF57D8DB2E}" destId="{8F1C0ADB-0793-4F7C-A2BA-436ED9B19A6C}" srcOrd="3" destOrd="0" presId="urn:microsoft.com/office/officeart/2008/layout/PictureStrips"/>
    <dgm:cxn modelId="{7665C330-7D8D-4B74-A2A0-614307D3B82A}" type="presParOf" srcId="{D9444208-48AC-4664-93F2-0CAF57D8DB2E}" destId="{793E3FD4-9362-4E81-A51E-F0AB89A14942}" srcOrd="4" destOrd="0" presId="urn:microsoft.com/office/officeart/2008/layout/PictureStrips"/>
    <dgm:cxn modelId="{5A11A874-93D0-4A04-A9CC-64BA12CCEB7D}" type="presParOf" srcId="{793E3FD4-9362-4E81-A51E-F0AB89A14942}" destId="{ACAC068B-9BE9-4482-BE0C-10512737A94F}" srcOrd="0" destOrd="0" presId="urn:microsoft.com/office/officeart/2008/layout/PictureStrips"/>
    <dgm:cxn modelId="{C6763A9B-C28C-4068-85E2-BCB943D0DD52}" type="presParOf" srcId="{793E3FD4-9362-4E81-A51E-F0AB89A14942}" destId="{AB9BEC12-2F6D-491E-AA9F-C3AD9565CC8C}" srcOrd="1" destOrd="0" presId="urn:microsoft.com/office/officeart/2008/layout/PictureStrips"/>
    <dgm:cxn modelId="{07C87C44-CE2C-4D3E-8E16-157F8FDE11DA}" type="presParOf" srcId="{D9444208-48AC-4664-93F2-0CAF57D8DB2E}" destId="{1D7A05A9-7283-4103-934B-862CAAA9AA13}" srcOrd="5" destOrd="0" presId="urn:microsoft.com/office/officeart/2008/layout/PictureStrips"/>
    <dgm:cxn modelId="{A34F3617-FBBC-4A98-84C4-FF5646769035}" type="presParOf" srcId="{D9444208-48AC-4664-93F2-0CAF57D8DB2E}" destId="{A8EE7716-219C-4902-8F83-E856AE08D595}" srcOrd="6" destOrd="0" presId="urn:microsoft.com/office/officeart/2008/layout/PictureStrips"/>
    <dgm:cxn modelId="{F7ECB047-E6F1-4FD7-BEC6-1EBFF6E19635}" type="presParOf" srcId="{A8EE7716-219C-4902-8F83-E856AE08D595}" destId="{2E76CB8A-D2C1-4D6D-9AB0-E37E580D87B9}" srcOrd="0" destOrd="0" presId="urn:microsoft.com/office/officeart/2008/layout/PictureStrips"/>
    <dgm:cxn modelId="{03168B6C-0682-4553-B236-00D9BDD1D6DA}" type="presParOf" srcId="{A8EE7716-219C-4902-8F83-E856AE08D595}" destId="{5F771358-6DC6-410A-B70E-06C66332284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50FB-F7E0-4720-BAD6-44A6357021F1}">
      <dsp:nvSpPr>
        <dsp:cNvPr id="0" name=""/>
        <dsp:cNvSpPr/>
      </dsp:nvSpPr>
      <dsp:spPr>
        <a:xfrm>
          <a:off x="673622" y="816167"/>
          <a:ext cx="4661772" cy="194178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659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/>
            <a:t>CloudCompare </a:t>
          </a:r>
          <a:r>
            <a:rPr lang="en-US" altLang="ko-KR" sz="1200" b="1" kern="1200"/>
            <a:t>2015/2</a:t>
          </a:r>
          <a:endParaRPr lang="ko-KR" altLang="en-US" sz="1200" b="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오픈 소스 </a:t>
          </a:r>
          <a:r>
            <a:rPr lang="en-US" altLang="ko-KR" sz="1400" kern="1200" dirty="0"/>
            <a:t>Inspection SW</a:t>
          </a:r>
          <a:r>
            <a:rPr lang="ko-KR" altLang="en-US" sz="1400" kern="1200" dirty="0"/>
            <a:t>를 기반</a:t>
          </a:r>
          <a:r>
            <a:rPr lang="en-US" altLang="ko-KR" sz="1400" kern="1200" dirty="0"/>
            <a:t>, </a:t>
          </a:r>
          <a:r>
            <a:rPr lang="ko-KR" altLang="en-US" sz="1400" b="1" kern="1200" dirty="0"/>
            <a:t>박판성형 제품검사용</a:t>
          </a:r>
          <a:r>
            <a:rPr lang="ko-KR" altLang="en-US" sz="1400" kern="1200" dirty="0"/>
            <a:t>으로 수정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삼</a:t>
          </a:r>
          <a:r>
            <a:rPr lang="en-US" altLang="ko-KR" sz="1400" kern="1200" dirty="0"/>
            <a:t>*</a:t>
          </a:r>
          <a:r>
            <a:rPr lang="ko-KR" altLang="en-US" sz="1400" kern="1200" dirty="0"/>
            <a:t>전자에 공급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/>
            <a:t>User</a:t>
          </a:r>
          <a:r>
            <a:rPr lang="ko-KR" altLang="en-US" sz="1400" kern="1200" dirty="0"/>
            <a:t>가 정의한 표적점과 </a:t>
          </a:r>
          <a:r>
            <a:rPr lang="en-US" altLang="ko-KR" sz="1400" kern="1200" dirty="0"/>
            <a:t>3D </a:t>
          </a:r>
          <a:r>
            <a:rPr lang="ko-KR" altLang="en-US" sz="1400" kern="1200" dirty="0"/>
            <a:t>스캔데이터를 비교해 제품 양</a:t>
          </a:r>
          <a:r>
            <a:rPr lang="en-US" altLang="ko-KR" sz="1400" kern="1200" dirty="0"/>
            <a:t>/</a:t>
          </a:r>
          <a:r>
            <a:rPr lang="ko-KR" altLang="en-US" sz="1400" kern="1200" dirty="0"/>
            <a:t>불 판정</a:t>
          </a:r>
        </a:p>
      </dsp:txBody>
      <dsp:txXfrm>
        <a:off x="673622" y="816167"/>
        <a:ext cx="4661772" cy="1941783"/>
      </dsp:txXfrm>
    </dsp:sp>
    <dsp:sp modelId="{C23DF0CE-4BFD-43B0-91CA-B647646575E3}">
      <dsp:nvSpPr>
        <dsp:cNvPr id="0" name=""/>
        <dsp:cNvSpPr/>
      </dsp:nvSpPr>
      <dsp:spPr>
        <a:xfrm>
          <a:off x="186959" y="721264"/>
          <a:ext cx="1335358" cy="1585338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46E188-BD5F-4BAF-84B9-1FEC4D5963B8}">
      <dsp:nvSpPr>
        <dsp:cNvPr id="0" name=""/>
        <dsp:cNvSpPr/>
      </dsp:nvSpPr>
      <dsp:spPr>
        <a:xfrm>
          <a:off x="6258431" y="922492"/>
          <a:ext cx="5137010" cy="188996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659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/>
            <a:t>InsoleMaker for KRISS v0.1 </a:t>
          </a:r>
          <a:r>
            <a:rPr lang="en-US" altLang="ko-KR" sz="1400" b="0" kern="1200" dirty="0"/>
            <a:t>2015/7</a:t>
          </a:r>
          <a:endParaRPr lang="ko-KR" altLang="en-US" sz="2000" b="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/>
            <a:t>KRISS(</a:t>
          </a:r>
          <a:r>
            <a:rPr lang="ko-KR" altLang="en-US" sz="1400" kern="1200" dirty="0"/>
            <a:t>한국표준과학원</a:t>
          </a:r>
          <a:r>
            <a:rPr lang="en-US" altLang="ko-KR" sz="1400" kern="1200" dirty="0"/>
            <a:t>)</a:t>
          </a:r>
          <a:r>
            <a:rPr lang="ko-KR" altLang="en-US" sz="1400" kern="1200" dirty="0"/>
            <a:t>의 의뢰로 개발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발</a:t>
          </a:r>
          <a:r>
            <a:rPr lang="en-US" altLang="ko-KR" sz="1400" kern="1200" dirty="0"/>
            <a:t>(</a:t>
          </a:r>
          <a:r>
            <a:rPr lang="ko-KR" altLang="en-US" sz="1400" kern="1200" dirty="0"/>
            <a:t>足</a:t>
          </a:r>
          <a:r>
            <a:rPr lang="en-US" altLang="ko-KR" sz="1400" kern="1200" dirty="0"/>
            <a:t>)</a:t>
          </a:r>
          <a:r>
            <a:rPr lang="ko-KR" altLang="en-US" sz="1400" kern="1200" dirty="0"/>
            <a:t>의 </a:t>
          </a:r>
          <a:r>
            <a:rPr lang="en-US" altLang="ko-KR" sz="1400" kern="1200" dirty="0"/>
            <a:t>3D </a:t>
          </a:r>
          <a:r>
            <a:rPr lang="ko-KR" altLang="en-US" sz="1400" kern="1200" dirty="0"/>
            <a:t>스캔데이터를 분석하여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맞춤형 인솔</a:t>
          </a:r>
          <a:r>
            <a:rPr lang="en-US" altLang="ko-KR" sz="1400" kern="1200" dirty="0"/>
            <a:t>(Insole, </a:t>
          </a:r>
          <a:r>
            <a:rPr lang="ko-KR" altLang="en-US" sz="1400" kern="1200" dirty="0" err="1"/>
            <a:t>깔창</a:t>
          </a:r>
          <a:r>
            <a:rPr lang="en-US" altLang="ko-KR" sz="1400" kern="1200" dirty="0"/>
            <a:t>)</a:t>
          </a:r>
          <a:r>
            <a:rPr lang="ko-KR" altLang="en-US" sz="1400" kern="1200" dirty="0"/>
            <a:t>모델을 생성</a:t>
          </a:r>
        </a:p>
      </dsp:txBody>
      <dsp:txXfrm>
        <a:off x="6258431" y="922492"/>
        <a:ext cx="5137010" cy="1889968"/>
      </dsp:txXfrm>
    </dsp:sp>
    <dsp:sp modelId="{AD13259B-81FF-4B78-B942-5DD9AA63B9B4}">
      <dsp:nvSpPr>
        <dsp:cNvPr id="0" name=""/>
        <dsp:cNvSpPr/>
      </dsp:nvSpPr>
      <dsp:spPr>
        <a:xfrm>
          <a:off x="5129939" y="67742"/>
          <a:ext cx="2166242" cy="1855193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AC068B-9BE9-4482-BE0C-10512737A94F}">
      <dsp:nvSpPr>
        <dsp:cNvPr id="0" name=""/>
        <dsp:cNvSpPr/>
      </dsp:nvSpPr>
      <dsp:spPr>
        <a:xfrm>
          <a:off x="1128178" y="3003702"/>
          <a:ext cx="4734082" cy="255457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659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err="1"/>
            <a:t>CastMaker</a:t>
          </a:r>
          <a:r>
            <a:rPr lang="en-US" altLang="ko-KR" sz="2000" b="1" kern="1200"/>
            <a:t> MVP</a:t>
          </a:r>
          <a:r>
            <a:rPr lang="en-US" altLang="ko-KR" sz="1400" b="1" kern="1200"/>
            <a:t>, </a:t>
          </a:r>
          <a:r>
            <a:rPr lang="en-US" altLang="ko-KR" sz="1400" kern="1200"/>
            <a:t>2016/3</a:t>
          </a:r>
          <a:endParaRPr lang="ko-KR" altLang="en-US" sz="20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창업 특허 </a:t>
          </a:r>
          <a:r>
            <a:rPr lang="en-US" altLang="ko-KR" sz="1400" kern="1200" dirty="0"/>
            <a:t>1</a:t>
          </a:r>
          <a:r>
            <a:rPr lang="ko-KR" altLang="en-US" sz="1400" kern="1200" dirty="0"/>
            <a:t>호 </a:t>
          </a:r>
          <a:r>
            <a:rPr lang="en-US" altLang="ko-KR" sz="1400" kern="1200" dirty="0"/>
            <a:t>“3</a:t>
          </a:r>
          <a:r>
            <a:rPr lang="ko-KR" altLang="en-US" sz="1400" kern="1200" dirty="0"/>
            <a:t>차원 프린팅을 이용한 </a:t>
          </a:r>
          <a:r>
            <a:rPr lang="ko-KR" altLang="en-US" sz="1400" kern="1200" dirty="0" err="1"/>
            <a:t>분할조립형</a:t>
          </a:r>
          <a:r>
            <a:rPr lang="ko-KR" altLang="en-US" sz="1400" kern="1200" dirty="0"/>
            <a:t> 깁스</a:t>
          </a:r>
          <a:r>
            <a:rPr lang="en-US" altLang="ko-KR" sz="1400" kern="1200" dirty="0"/>
            <a:t>” </a:t>
          </a:r>
          <a:r>
            <a:rPr lang="ko-KR" altLang="en-US" sz="1400" kern="1200" dirty="0"/>
            <a:t>의 </a:t>
          </a:r>
          <a:r>
            <a:rPr lang="en-US" altLang="ko-KR" sz="1400" kern="1200" dirty="0"/>
            <a:t>1</a:t>
          </a:r>
          <a:r>
            <a:rPr lang="ko-KR" altLang="en-US" sz="1400" kern="1200" dirty="0"/>
            <a:t>차 구현 물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임상 테스트를 위한 최소 버전</a:t>
          </a:r>
          <a:r>
            <a:rPr lang="en-US" altLang="ko-KR" sz="1400" kern="1200" dirty="0"/>
            <a:t>(</a:t>
          </a:r>
          <a:r>
            <a:rPr lang="en-US" altLang="ko-KR" sz="1400" b="1" kern="1200" dirty="0"/>
            <a:t>MVP: Minimum Viable Product</a:t>
          </a:r>
          <a:r>
            <a:rPr lang="en-US" altLang="ko-KR" sz="1400" kern="1200" dirty="0"/>
            <a:t>), </a:t>
          </a:r>
          <a:endParaRPr lang="ko-KR" altLang="en-US" sz="1600" b="1" kern="1200" dirty="0">
            <a:solidFill>
              <a:srgbClr val="FF0000"/>
            </a:solidFill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b="1" kern="1200" dirty="0">
              <a:solidFill>
                <a:schemeClr val="tx1"/>
              </a:solidFill>
            </a:rPr>
            <a:t>Web 3D </a:t>
          </a:r>
          <a:r>
            <a:rPr lang="ko-KR" altLang="en-US" sz="1400" b="1" kern="1200" dirty="0">
              <a:solidFill>
                <a:schemeClr val="tx1"/>
              </a:solidFill>
            </a:rPr>
            <a:t>기반</a:t>
          </a:r>
          <a:r>
            <a:rPr lang="en-US" altLang="ko-KR" sz="1400" b="1" kern="1200" dirty="0">
              <a:solidFill>
                <a:schemeClr val="tx1"/>
              </a:solidFill>
            </a:rPr>
            <a:t>, </a:t>
          </a:r>
          <a:r>
            <a:rPr lang="ko-KR" altLang="en-US" sz="1400" b="1" kern="1200" dirty="0">
              <a:solidFill>
                <a:schemeClr val="tx1"/>
              </a:solidFill>
            </a:rPr>
            <a:t>웹기반의 </a:t>
          </a:r>
          <a:r>
            <a:rPr lang="ko-KR" altLang="en-US" sz="1400" b="1" kern="1200" dirty="0">
              <a:solidFill>
                <a:schemeClr val="accent1"/>
              </a:solidFill>
            </a:rPr>
            <a:t>자동모델링</a:t>
          </a:r>
          <a:r>
            <a:rPr lang="ko-KR" altLang="en-US" sz="1400" b="1" kern="1200" dirty="0">
              <a:solidFill>
                <a:schemeClr val="tx1"/>
              </a:solidFill>
            </a:rPr>
            <a:t>이 가능함을 입증</a:t>
          </a:r>
        </a:p>
      </dsp:txBody>
      <dsp:txXfrm>
        <a:off x="1128178" y="3003702"/>
        <a:ext cx="4734082" cy="2554574"/>
      </dsp:txXfrm>
    </dsp:sp>
    <dsp:sp modelId="{AB9BEC12-2F6D-491E-AA9F-C3AD9565CC8C}">
      <dsp:nvSpPr>
        <dsp:cNvPr id="0" name=""/>
        <dsp:cNvSpPr/>
      </dsp:nvSpPr>
      <dsp:spPr>
        <a:xfrm>
          <a:off x="0" y="3342657"/>
          <a:ext cx="2383993" cy="1677699"/>
        </a:xfrm>
        <a:prstGeom prst="rect">
          <a:avLst/>
        </a:prstGeom>
        <a:blipFill dpi="0" rotWithShape="0">
          <a:blip xmlns:r="http://schemas.openxmlformats.org/officeDocument/2006/relationships" r:embed="rId3"/>
          <a:srcRect/>
          <a:stretch>
            <a:fillRect r="-516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76CB8A-D2C1-4D6D-9AB0-E37E580D87B9}">
      <dsp:nvSpPr>
        <dsp:cNvPr id="0" name=""/>
        <dsp:cNvSpPr/>
      </dsp:nvSpPr>
      <dsp:spPr>
        <a:xfrm>
          <a:off x="6447002" y="3130129"/>
          <a:ext cx="4973193" cy="234063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659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BodyScanner SW For TheS, </a:t>
          </a:r>
          <a:r>
            <a:rPr lang="en-US" altLang="ko-KR" sz="1200" b="0" kern="1200" dirty="0"/>
            <a:t>2016/7</a:t>
          </a:r>
          <a:endParaRPr lang="ko-KR" altLang="en-US" sz="1200" b="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b="1" kern="1200" dirty="0"/>
            <a:t>TheS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㈜</a:t>
          </a:r>
          <a:r>
            <a:rPr lang="ko-KR" altLang="en-US" sz="1400" kern="1200" dirty="0" err="1"/>
            <a:t>코노바코리아</a:t>
          </a:r>
          <a:r>
            <a:rPr lang="ko-KR" altLang="en-US" sz="1400" kern="1200" dirty="0"/>
            <a:t> 의뢰로 </a:t>
          </a:r>
          <a:r>
            <a:rPr lang="ko-KR" altLang="en-US" sz="1400" b="1" kern="1200" dirty="0"/>
            <a:t>피규어 제작용 </a:t>
          </a:r>
          <a:r>
            <a:rPr lang="en-US" altLang="ko-KR" sz="1400" kern="1200" dirty="0"/>
            <a:t>BodyScanner SW</a:t>
          </a:r>
          <a:r>
            <a:rPr lang="ko-KR" altLang="en-US" sz="1400" kern="1200" dirty="0"/>
            <a:t>개발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/>
            <a:t>스캔봇 컨트롤</a:t>
          </a:r>
          <a:r>
            <a:rPr lang="en-US" altLang="ko-KR" sz="1400" kern="1200"/>
            <a:t>,</a:t>
          </a:r>
          <a:r>
            <a:rPr lang="ko-KR" altLang="en-US" sz="1400" kern="1200"/>
            <a:t> </a:t>
          </a:r>
          <a:r>
            <a:rPr lang="en-US" altLang="ko-KR" sz="1400" kern="1200"/>
            <a:t>3D </a:t>
          </a:r>
          <a:r>
            <a:rPr lang="ko-KR" altLang="en-US" sz="1400" kern="1200"/>
            <a:t>모델 생성 후</a:t>
          </a:r>
          <a:r>
            <a:rPr lang="en-US" altLang="ko-KR" sz="1400" kern="1200"/>
            <a:t>,</a:t>
          </a:r>
          <a:r>
            <a:rPr lang="ko-KR" altLang="en-US" sz="1400" kern="1200"/>
            <a:t> 웹</a:t>
          </a:r>
          <a:r>
            <a:rPr lang="en-US" altLang="ko-KR" sz="1400" kern="1200"/>
            <a:t>(Web) 3D </a:t>
          </a:r>
          <a:r>
            <a:rPr lang="ko-KR" altLang="en-US" sz="1400" kern="1200"/>
            <a:t>뷰어 전송</a:t>
          </a:r>
          <a:endParaRPr lang="ko-KR" altLang="en-US" sz="1400" kern="1200" dirty="0"/>
        </a:p>
      </dsp:txBody>
      <dsp:txXfrm>
        <a:off x="6447002" y="3130129"/>
        <a:ext cx="4973193" cy="2340633"/>
      </dsp:txXfrm>
    </dsp:sp>
    <dsp:sp modelId="{5F771358-6DC6-410A-B70E-06C663322843}">
      <dsp:nvSpPr>
        <dsp:cNvPr id="0" name=""/>
        <dsp:cNvSpPr/>
      </dsp:nvSpPr>
      <dsp:spPr>
        <a:xfrm>
          <a:off x="5742526" y="3203654"/>
          <a:ext cx="1950470" cy="2100718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5E49D-AD25-4703-BF65-A2B628C668F8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B46FF-8FFB-47C3-BDFC-46D813A971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94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dirty="0"/>
          </a:p>
          <a:p>
            <a:pPr latinLnBrk="1"/>
            <a:r>
              <a:rPr lang="ko-KR" altLang="en-US" dirty="0"/>
              <a:t>다음은 </a:t>
            </a:r>
            <a:r>
              <a:rPr lang="ko-KR" altLang="en-US" dirty="0" err="1"/>
              <a:t>창업전후</a:t>
            </a:r>
            <a:r>
              <a:rPr lang="ko-KR" altLang="en-US" dirty="0"/>
              <a:t> 당사가 개발한 제품들입니다</a:t>
            </a:r>
            <a:r>
              <a:rPr lang="en-US" altLang="ko-KR" dirty="0"/>
              <a:t>. </a:t>
            </a:r>
          </a:p>
          <a:p>
            <a:pPr latinLnBrk="1"/>
            <a:endParaRPr lang="en-US" altLang="ko-KR" dirty="0"/>
          </a:p>
          <a:p>
            <a:r>
              <a:rPr lang="ko-KR" altLang="en-US" sz="1300" dirty="0"/>
              <a:t>대형 </a:t>
            </a:r>
            <a:r>
              <a:rPr lang="en-US" altLang="ko-KR" sz="1300" dirty="0"/>
              <a:t>TV</a:t>
            </a:r>
            <a:r>
              <a:rPr lang="ko-KR" altLang="en-US" sz="1300" dirty="0"/>
              <a:t>에 들어가는 부품들을 </a:t>
            </a:r>
            <a:r>
              <a:rPr lang="en-US" altLang="ko-KR" sz="1300" dirty="0"/>
              <a:t>3D </a:t>
            </a:r>
            <a:r>
              <a:rPr lang="ko-KR" altLang="ko-KR" sz="1300" dirty="0"/>
              <a:t>스캐닝후에</a:t>
            </a:r>
            <a:r>
              <a:rPr lang="en-US" altLang="ko-KR" sz="1300" dirty="0"/>
              <a:t> CAD </a:t>
            </a:r>
            <a:r>
              <a:rPr lang="ko-KR" altLang="ko-KR" sz="1300" dirty="0"/>
              <a:t>데이터와 비교해서</a:t>
            </a:r>
            <a:endParaRPr lang="en-US" altLang="ko-KR" sz="1300" dirty="0"/>
          </a:p>
          <a:p>
            <a:r>
              <a:rPr lang="ko-KR" altLang="ko-KR" sz="1300" dirty="0"/>
              <a:t>불량유무를 판별하는 </a:t>
            </a:r>
            <a:r>
              <a:rPr lang="ko-KR" altLang="en-US" sz="1300" dirty="0"/>
              <a:t>솔루션입니다</a:t>
            </a:r>
            <a:r>
              <a:rPr lang="en-US" altLang="ko-KR" sz="1300" dirty="0"/>
              <a:t>. </a:t>
            </a:r>
          </a:p>
          <a:p>
            <a:endParaRPr lang="en-US" altLang="ko-KR" sz="1300" dirty="0"/>
          </a:p>
          <a:p>
            <a:pPr defTabSz="955580"/>
            <a:r>
              <a:rPr lang="ko-KR" altLang="en-US" sz="1300" dirty="0"/>
              <a:t>인솔메이커란 제품은 </a:t>
            </a:r>
            <a:r>
              <a:rPr lang="ko-KR" altLang="ko-KR" sz="1300" dirty="0"/>
              <a:t>발바닥의 규격을 측정하고</a:t>
            </a:r>
            <a:r>
              <a:rPr lang="en-US" altLang="ko-KR" sz="1300" dirty="0"/>
              <a:t>, </a:t>
            </a:r>
          </a:p>
          <a:p>
            <a:pPr defTabSz="955580"/>
            <a:r>
              <a:rPr lang="ko-KR" altLang="ko-KR" sz="1300" dirty="0"/>
              <a:t>맞춤형 </a:t>
            </a:r>
            <a:r>
              <a:rPr lang="ko-KR" altLang="ko-KR" sz="1300" dirty="0" err="1"/>
              <a:t>깔창모델을</a:t>
            </a:r>
            <a:r>
              <a:rPr lang="ko-KR" altLang="ko-KR" sz="1300" dirty="0"/>
              <a:t> 자동으로 만들어 주는 프로그램이 되겠습니다</a:t>
            </a:r>
            <a:r>
              <a:rPr lang="en-US" altLang="ko-KR" sz="1300" dirty="0"/>
              <a:t>.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 err="1"/>
              <a:t>CastMaker</a:t>
            </a:r>
            <a:r>
              <a:rPr lang="ko-KR" altLang="en-US" dirty="0"/>
              <a:t>는 </a:t>
            </a:r>
            <a:r>
              <a:rPr lang="ko-KR" altLang="ko-KR" sz="1300" dirty="0"/>
              <a:t>스캔데이터를 바탕으로 깁스를 자동으로 </a:t>
            </a:r>
            <a:endParaRPr lang="en-US" altLang="ko-KR" sz="1300" dirty="0"/>
          </a:p>
          <a:p>
            <a:pPr latinLnBrk="1"/>
            <a:r>
              <a:rPr lang="ko-KR" altLang="ko-KR" sz="1300" dirty="0"/>
              <a:t>만들어 주는</a:t>
            </a:r>
            <a:r>
              <a:rPr lang="en-US" altLang="ko-KR" sz="1300" dirty="0"/>
              <a:t> </a:t>
            </a:r>
            <a:r>
              <a:rPr lang="ko-KR" altLang="en-US" sz="1300" dirty="0"/>
              <a:t>소프트웨어 </a:t>
            </a:r>
            <a:r>
              <a:rPr lang="ko-KR" altLang="en-US" sz="1300" dirty="0" err="1"/>
              <a:t>프르그래입니다</a:t>
            </a:r>
            <a:r>
              <a:rPr lang="en-US" altLang="ko-KR" sz="1300" dirty="0"/>
              <a:t>.  </a:t>
            </a:r>
          </a:p>
          <a:p>
            <a:pPr latinLnBrk="1"/>
            <a:r>
              <a:rPr lang="en-US" altLang="ko-KR" sz="1300" dirty="0"/>
              <a:t>3D</a:t>
            </a:r>
            <a:r>
              <a:rPr lang="ko-KR" altLang="ko-KR" sz="1300" dirty="0"/>
              <a:t>스캔데이터를 자동으로 인식하고 분석하여</a:t>
            </a:r>
            <a:r>
              <a:rPr lang="en-US" altLang="ko-KR" sz="1300" dirty="0"/>
              <a:t>, </a:t>
            </a:r>
            <a:r>
              <a:rPr lang="ko-KR" altLang="ko-KR" sz="1300" dirty="0"/>
              <a:t>깁스 모델을 생성합니다</a:t>
            </a:r>
            <a:r>
              <a:rPr lang="en-US" altLang="ko-KR" sz="1300" dirty="0"/>
              <a:t>. </a:t>
            </a:r>
            <a:endParaRPr lang="ko-KR" altLang="ko-KR" sz="1300" dirty="0"/>
          </a:p>
          <a:p>
            <a:endParaRPr lang="en-US" altLang="ko-KR" sz="1300" dirty="0"/>
          </a:p>
          <a:p>
            <a:pPr defTabSz="955580"/>
            <a:r>
              <a:rPr lang="ko-KR" altLang="en-US" sz="1300" dirty="0"/>
              <a:t>최근에는 </a:t>
            </a:r>
            <a:r>
              <a:rPr lang="ko-KR" altLang="ko-KR" sz="1300" dirty="0" err="1"/>
              <a:t>스캔봇이라고</a:t>
            </a:r>
            <a:r>
              <a:rPr lang="ko-KR" altLang="ko-KR" sz="1300" dirty="0"/>
              <a:t> 불리는 일종의 스캐너가 달린 로봇을 컨트롤</a:t>
            </a:r>
            <a:r>
              <a:rPr lang="en-US" altLang="ko-KR" sz="1300" dirty="0"/>
              <a:t>  </a:t>
            </a:r>
          </a:p>
          <a:p>
            <a:pPr defTabSz="955580"/>
            <a:r>
              <a:rPr lang="en-US" altLang="ko-KR" sz="1300" dirty="0"/>
              <a:t>3D </a:t>
            </a:r>
            <a:r>
              <a:rPr lang="ko-KR" altLang="ko-KR" sz="1300" dirty="0"/>
              <a:t>모델을 만들고</a:t>
            </a:r>
            <a:r>
              <a:rPr lang="en-US" altLang="ko-KR" sz="1300" dirty="0"/>
              <a:t> </a:t>
            </a:r>
            <a:r>
              <a:rPr lang="ko-KR" altLang="ko-KR" sz="1300" dirty="0"/>
              <a:t>웹 </a:t>
            </a:r>
            <a:r>
              <a:rPr lang="en-US" altLang="ko-KR" sz="1300" dirty="0"/>
              <a:t>3D </a:t>
            </a:r>
            <a:r>
              <a:rPr lang="ko-KR" altLang="ko-KR" sz="1300" dirty="0"/>
              <a:t>뷰어로 전송하는</a:t>
            </a:r>
            <a:r>
              <a:rPr lang="en-US" altLang="ko-KR" sz="1300" dirty="0"/>
              <a:t> </a:t>
            </a:r>
            <a:r>
              <a:rPr lang="ko-KR" altLang="en-US" sz="1300" dirty="0"/>
              <a:t>시스템을 개발한바가 있습니다</a:t>
            </a:r>
            <a:r>
              <a:rPr lang="en-US" altLang="ko-KR" sz="1300" dirty="0"/>
              <a:t>. </a:t>
            </a:r>
          </a:p>
          <a:p>
            <a:pPr defTabSz="955580"/>
            <a:r>
              <a:rPr lang="ko-KR" altLang="en-US" sz="1300" dirty="0"/>
              <a:t>주로 피규어 제작에 활용합니다</a:t>
            </a:r>
            <a:r>
              <a:rPr lang="en-US" altLang="ko-KR" sz="1300" dirty="0"/>
              <a:t>. </a:t>
            </a:r>
          </a:p>
          <a:p>
            <a:pPr defTabSz="95558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7A64-66A3-47CA-B83A-B3DD05E72D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4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580"/>
            <a:r>
              <a:rPr lang="ko-KR" altLang="ko-KR" sz="1300" dirty="0"/>
              <a:t>이러한</a:t>
            </a:r>
            <a:r>
              <a:rPr lang="en-US" altLang="ko-KR" sz="1300" dirty="0"/>
              <a:t> 3D </a:t>
            </a:r>
            <a:r>
              <a:rPr lang="ko-KR" altLang="en-US" sz="1300" dirty="0"/>
              <a:t>맞춤형 </a:t>
            </a:r>
            <a:r>
              <a:rPr lang="ko-KR" altLang="ko-KR" sz="1300" dirty="0"/>
              <a:t>보조기</a:t>
            </a:r>
            <a:r>
              <a:rPr lang="ko-KR" altLang="en-US" sz="1300" dirty="0"/>
              <a:t>를 생산하는 과정은</a:t>
            </a:r>
            <a:r>
              <a:rPr lang="ko-KR" altLang="ko-KR" sz="1300" dirty="0"/>
              <a:t> </a:t>
            </a:r>
            <a:endParaRPr lang="en-US" altLang="ko-KR" sz="1300" dirty="0"/>
          </a:p>
          <a:p>
            <a:pPr defTabSz="955580"/>
            <a:r>
              <a:rPr lang="ko-KR" altLang="ko-KR" sz="1300" dirty="0"/>
              <a:t>다음</a:t>
            </a:r>
            <a:r>
              <a:rPr lang="en-US" altLang="ko-KR" sz="1300" dirty="0"/>
              <a:t> 3</a:t>
            </a:r>
            <a:r>
              <a:rPr lang="ko-KR" altLang="ko-KR" sz="1300" dirty="0"/>
              <a:t>단계로 </a:t>
            </a:r>
            <a:r>
              <a:rPr lang="ko-KR" altLang="ko-KR" sz="1300" dirty="0" err="1"/>
              <a:t>구분할수</a:t>
            </a:r>
            <a:r>
              <a:rPr lang="ko-KR" altLang="ko-KR" sz="1300" dirty="0"/>
              <a:t> 있습니다</a:t>
            </a:r>
            <a:r>
              <a:rPr lang="en-US" altLang="ko-KR" sz="1300" dirty="0"/>
              <a:t>. </a:t>
            </a:r>
          </a:p>
          <a:p>
            <a:pPr latinLnBrk="1"/>
            <a:endParaRPr lang="en-US" altLang="ko-KR" sz="1300" dirty="0"/>
          </a:p>
          <a:p>
            <a:r>
              <a:rPr lang="ko-KR" altLang="en-US" dirty="0"/>
              <a:t>환부 데이터를 디지털 데이터화 하는 </a:t>
            </a:r>
            <a:r>
              <a:rPr lang="en-US" altLang="ko-KR" dirty="0"/>
              <a:t>3D </a:t>
            </a:r>
            <a:r>
              <a:rPr lang="ko-KR" altLang="en-US" dirty="0"/>
              <a:t>스캐닝 과정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이 환부데이터에 맞게 맞춤형 깁스를 모델링 하는 과정 </a:t>
            </a:r>
            <a:endParaRPr lang="en-US" altLang="ko-KR" baseline="0" dirty="0"/>
          </a:p>
          <a:p>
            <a:r>
              <a:rPr lang="ko-KR" altLang="en-US" baseline="0" dirty="0"/>
              <a:t>그리고 이를 프린팅 하는 과정으로 </a:t>
            </a:r>
            <a:r>
              <a:rPr lang="ko-KR" altLang="en-US" baseline="0" dirty="0" err="1"/>
              <a:t>구분할수</a:t>
            </a:r>
            <a:r>
              <a:rPr lang="ko-KR" altLang="en-US" baseline="0" dirty="0"/>
              <a:t> 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7A64-66A3-47CA-B83A-B3DD05E72D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78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39" cy="4466987"/>
          </a:xfrm>
          <a:prstGeom prst="rect">
            <a:avLst/>
          </a:prstGeom>
        </p:spPr>
        <p:txBody>
          <a:bodyPr lIns="95542" tIns="95542" rIns="95542" bIns="95542" anchor="t" anchorCtr="0">
            <a:noAutofit/>
          </a:bodyPr>
          <a:lstStyle/>
          <a:p>
            <a:r>
              <a:rPr lang="ko-KR" altLang="en-US" dirty="0"/>
              <a:t>전체 시스템 구성은 다음과 같습니다 </a:t>
            </a:r>
            <a:endParaRPr lang="en-US" altLang="ko-KR" dirty="0"/>
          </a:p>
          <a:p>
            <a:r>
              <a:rPr lang="ko-KR" altLang="en-US" dirty="0"/>
              <a:t>다소 복잡해 보이지만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클라이언트 입장에서는 단순합니다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병원측에서</a:t>
            </a:r>
            <a:r>
              <a:rPr lang="ko-KR" altLang="en-US" dirty="0"/>
              <a:t> 웹 브라우저 접속하거나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전용스캐너를</a:t>
            </a:r>
            <a:r>
              <a:rPr lang="ko-KR" altLang="en-US" dirty="0"/>
              <a:t> 사용해서 데이터를 보내고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만들어질 보조기를 </a:t>
            </a:r>
            <a:r>
              <a:rPr lang="ko-KR" altLang="en-US" dirty="0" err="1"/>
              <a:t>미리확인하고</a:t>
            </a:r>
            <a:r>
              <a:rPr lang="ko-KR" altLang="en-US" dirty="0"/>
              <a:t> 주문하면 </a:t>
            </a:r>
            <a:endParaRPr lang="en-US" altLang="ko-KR" dirty="0"/>
          </a:p>
          <a:p>
            <a:r>
              <a:rPr lang="ko-KR" altLang="en-US" dirty="0"/>
              <a:t>실제품을 배송 </a:t>
            </a:r>
            <a:r>
              <a:rPr lang="ko-KR" altLang="en-US" dirty="0" err="1"/>
              <a:t>받을수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서버측은 병원에 있는 </a:t>
            </a:r>
            <a:r>
              <a:rPr lang="en-US" altLang="ko-KR" dirty="0"/>
              <a:t>3D </a:t>
            </a:r>
            <a:r>
              <a:rPr lang="ko-KR" altLang="en-US" dirty="0"/>
              <a:t>스캐너로 부터 </a:t>
            </a:r>
            <a:r>
              <a:rPr lang="ko-KR" altLang="en-US" dirty="0" err="1"/>
              <a:t>입력받은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데이터를 바탕으로 깁스</a:t>
            </a:r>
            <a:r>
              <a:rPr lang="ko-KR" altLang="en-US" baseline="0" dirty="0"/>
              <a:t> 모델을 만들고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깁스를 </a:t>
            </a:r>
            <a:r>
              <a:rPr lang="ko-KR" altLang="en-US" baseline="0" dirty="0" err="1"/>
              <a:t>프린팅해서</a:t>
            </a:r>
            <a:r>
              <a:rPr lang="ko-KR" altLang="en-US" baseline="0" dirty="0"/>
              <a:t> 배송을 해줍니다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72610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DA997-C2B2-4A3D-B8ED-578ABCE67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A92DAE-2A5F-4A0A-A9E0-7B5E7AE98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9D7AB-9796-4E36-B872-C0B817F22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963EF-C03D-4EF8-8CD2-278D260F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E0BAEF-99D6-4685-A08A-2BC49FDD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1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2AAF9-2CF8-4238-893E-4D05CE57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B6ADC7-C5CE-436F-8535-D1F8A367D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D5440-3038-454A-877F-E96CB6234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482C0-47F1-4E42-897E-0B56329F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7BCB5-4058-4DA0-8B04-5C1DA2AE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33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C4352-5272-49A8-A7CF-9ABC536ED8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EB5673-7E6B-4687-B985-EB0FE1CEC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C29DD4-2DD4-4C11-AE21-A4040113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75E96-8421-49C6-9276-F8493B43A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826D0-EF5B-425D-891C-D3CBDB7C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3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2479-84FE-433E-987E-F598D087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8588B-D064-4ABE-B4DE-B5D7148E2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9A5F70-B299-4301-8504-B0CC0F58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A76D8-84E3-4480-A36C-5B197874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22554-56F7-4780-8337-D712958E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6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03140-56B3-4262-9F89-4B26A4F7F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64556-8FB1-4472-809D-A3553095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7EBCEF-3EB6-4B91-A168-91DF30901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1FA82-E32B-4032-A3DA-7C6199D2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BB90CD-5DBA-4C75-8FB5-D9F3437A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7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9E68A-CFAC-4188-898C-3BAF3136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F75D3-9ADD-44F0-AD72-D9277B577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7193B9-E71F-4F5F-AF35-DB74D511A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373389-B2B7-4556-A92A-406CC789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9F3766-6999-4DDE-A312-D45C7B22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451536-94AA-4ED2-8412-B0B9A92E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53AF2-545D-4133-870F-E34911A9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A01E0C-2E74-4E78-B9EC-A2F9E88E4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C585CA-7FB9-4217-8B01-FFFF9757A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F37EB3-7E54-4B58-8040-8B94BB0C7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7A82CC-2283-4F85-9CDE-D9A3938E3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8DD051-2DF9-4EB9-8DDF-A56822F9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E6FA54-BE06-4F1C-8BBE-501B58E2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3D894C-B649-4498-841D-08982ABA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5C941-96DF-4E4F-A4CA-843896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23FDFF-0801-4CCA-A874-11924A096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DB7A37-3207-410C-BB4B-B3453C07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0E8DB-BAFC-41FA-8018-4607D6F3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28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35AFDA-7318-488C-8CE8-FBACC28B1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75150F-4263-4407-8E55-6E93F609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E54119-036E-423C-A564-C606B3EF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0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28F11-B05C-4277-B2F2-4E6C151D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7AAEC-584F-4AE5-9AD0-212B7CB7A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653467-0BA1-4543-9122-2CD5032D4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E24981-9D42-4FF1-BB57-8E56425C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CDF2D9-F5AA-4781-9EE4-29C36286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1DA01A-E4FB-4FD8-8ECF-5E70A53C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29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6450F-2CAC-4E33-80C5-0F6F9798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2828BD-7AB4-4434-84D1-3D3BD992C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4D5C0B-36FC-4577-90B5-AC9C4A41E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FE9AC-79DA-4787-B4F3-D0E50FA71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5DB93-A152-457C-B55A-8EE047CF8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71EBA3-405A-445E-B14E-0C5E0788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7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1AC7C9-0EB6-4A3D-A6C2-F7F7DD838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13AB6-41C5-4FE1-9C2E-2EA953443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C5335-7C30-49DE-AA90-385C11F56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A081-78BE-4A30-A0E4-2E41FCC3AD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549189-5867-4A14-BD2A-EBFBDC87F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1F587-45EE-4B22-AFC0-C911C5E4F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ECAB2-C061-44AC-8F0F-5698E11F1E3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1E9A21-3AB9-4545-BFE6-80CDB3741E7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075" y="1"/>
            <a:ext cx="1573968" cy="184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9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diprinte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m.docdocdoc.co.kr/news/articleView.html?idxno=167980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E13EB-1C71-43EB-86F0-18171927E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/>
              <a:t>골절환자 전용의 초고속 </a:t>
            </a:r>
            <a:br>
              <a:rPr lang="en-US" altLang="ko-KR" sz="4400" b="1" dirty="0"/>
            </a:br>
            <a:r>
              <a:rPr lang="en-US" altLang="ko-KR" sz="4400" b="1" dirty="0"/>
              <a:t>3D Scanner </a:t>
            </a:r>
            <a:r>
              <a:rPr lang="ko-KR" altLang="en-US" sz="4400" b="1" dirty="0"/>
              <a:t>개발 제안서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8545BE-FCEC-49B1-AEA7-02C4F07FDA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2018/05/13</a:t>
            </a:r>
          </a:p>
          <a:p>
            <a:r>
              <a:rPr lang="ko-KR" altLang="en-US" dirty="0"/>
              <a:t>정재윤</a:t>
            </a:r>
          </a:p>
        </p:txBody>
      </p:sp>
    </p:spTree>
    <p:extLst>
      <p:ext uri="{BB962C8B-B14F-4D97-AF65-F5344CB8AC3E}">
        <p14:creationId xmlns:p14="http://schemas.microsoft.com/office/powerpoint/2010/main" val="10240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8345E88-685F-4170-8064-41D5DE5FD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582662"/>
              </p:ext>
            </p:extLst>
          </p:nvPr>
        </p:nvGraphicFramePr>
        <p:xfrm>
          <a:off x="330506" y="654907"/>
          <a:ext cx="11116019" cy="5554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463">
                  <a:extLst>
                    <a:ext uri="{9D8B030D-6E8A-4147-A177-3AD203B41FA5}">
                      <a16:colId xmlns:a16="http://schemas.microsoft.com/office/drawing/2014/main" val="2370884474"/>
                    </a:ext>
                  </a:extLst>
                </a:gridCol>
                <a:gridCol w="3514479">
                  <a:extLst>
                    <a:ext uri="{9D8B030D-6E8A-4147-A177-3AD203B41FA5}">
                      <a16:colId xmlns:a16="http://schemas.microsoft.com/office/drawing/2014/main" val="1126700006"/>
                    </a:ext>
                  </a:extLst>
                </a:gridCol>
                <a:gridCol w="4874077">
                  <a:extLst>
                    <a:ext uri="{9D8B030D-6E8A-4147-A177-3AD203B41FA5}">
                      <a16:colId xmlns:a16="http://schemas.microsoft.com/office/drawing/2014/main" val="896998742"/>
                    </a:ext>
                  </a:extLst>
                </a:gridCol>
              </a:tblGrid>
              <a:tr h="705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3D Printing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Cast </a:t>
                      </a:r>
                    </a:p>
                    <a:p>
                      <a:pPr algn="ctr" latinLnBrk="1"/>
                      <a:r>
                        <a:rPr lang="ko-KR" altLang="en-US" sz="2000" dirty="0"/>
                        <a:t>제작과정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Bottlenecks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해결방안</a:t>
                      </a:r>
                      <a:r>
                        <a:rPr lang="en-US" altLang="ko-KR" sz="2000" dirty="0"/>
                        <a:t>(R&amp;D</a:t>
                      </a:r>
                      <a:r>
                        <a:rPr lang="ko-KR" altLang="en-US" sz="2000" dirty="0"/>
                        <a:t> 목표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3537921"/>
                  </a:ext>
                </a:extLst>
              </a:tr>
              <a:tr h="1228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Step 1 : </a:t>
                      </a:r>
                    </a:p>
                    <a:p>
                      <a:pPr algn="ctr" latinLnBrk="1"/>
                      <a:r>
                        <a:rPr lang="en-US" altLang="ko-KR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3D</a:t>
                      </a:r>
                      <a:r>
                        <a:rPr lang="ko-KR" altLang="en-US" sz="24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Scanning</a:t>
                      </a:r>
                      <a:r>
                        <a:rPr lang="ko-KR" altLang="en-US" sz="24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기존 산업용 </a:t>
                      </a: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스캐너로 골절환자의 환부데이터를 취득하기 쉽지 않음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/>
                        <a:t>사진측량</a:t>
                      </a:r>
                      <a:r>
                        <a:rPr lang="en-US" altLang="ko-KR" sz="1400" b="1" dirty="0"/>
                        <a:t>(Photogrammetry) </a:t>
                      </a:r>
                      <a:r>
                        <a:rPr lang="ko-KR" altLang="en-US" sz="1400" b="1" dirty="0"/>
                        <a:t>방식의 </a:t>
                      </a:r>
                      <a:r>
                        <a:rPr lang="en-US" altLang="ko-KR" sz="1400" b="1" dirty="0"/>
                        <a:t>3D </a:t>
                      </a:r>
                      <a:r>
                        <a:rPr lang="ko-KR" altLang="en-US" sz="1400" b="1" dirty="0"/>
                        <a:t>스캔기술</a:t>
                      </a:r>
                      <a:r>
                        <a:rPr lang="ko-KR" altLang="en-US" sz="1400" dirty="0"/>
                        <a:t>을 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수십대의 저가 고성능의 카메라 모듈을 활용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매우 짧은 시간에 </a:t>
                      </a:r>
                      <a:r>
                        <a:rPr lang="en-US" altLang="ko-KR" sz="1400" dirty="0"/>
                        <a:t>360</a:t>
                      </a:r>
                      <a:r>
                        <a:rPr lang="ko-KR" altLang="en-US" sz="1400" dirty="0"/>
                        <a:t>도 </a:t>
                      </a: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정보 획득 시스템을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676947"/>
                  </a:ext>
                </a:extLst>
              </a:tr>
              <a:tr h="1118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Step</a:t>
                      </a:r>
                      <a:r>
                        <a:rPr lang="ko-KR" altLang="en-US" sz="24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2: </a:t>
                      </a:r>
                    </a:p>
                    <a:p>
                      <a:pPr algn="ctr" latinLnBrk="1"/>
                      <a:r>
                        <a:rPr lang="en-US" altLang="ko-KR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3D</a:t>
                      </a:r>
                      <a:r>
                        <a:rPr lang="ko-KR" altLang="en-US" sz="24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Modeling</a:t>
                      </a:r>
                      <a:endParaRPr lang="ko-KR" altLang="en-US" sz="24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스캔데이터 입수와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 모델링 결과를 의료진이 확인하기가 불편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제작에 참여하는 </a:t>
                      </a:r>
                      <a:r>
                        <a:rPr lang="ko-KR" altLang="en-US" sz="1400" b="1" dirty="0"/>
                        <a:t>의료계</a:t>
                      </a:r>
                      <a:r>
                        <a:rPr lang="en-US" altLang="ko-KR" sz="1400" b="1" dirty="0"/>
                        <a:t>-</a:t>
                      </a:r>
                      <a:r>
                        <a:rPr lang="ko-KR" altLang="en-US" sz="1400" b="1" dirty="0"/>
                        <a:t>디자인</a:t>
                      </a:r>
                      <a:r>
                        <a:rPr lang="en-US" altLang="ko-KR" sz="1400" b="1" dirty="0"/>
                        <a:t>-3D</a:t>
                      </a:r>
                      <a:r>
                        <a:rPr lang="ko-KR" altLang="en-US" sz="1400" b="1" dirty="0"/>
                        <a:t>프린팅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세 주체가 공유하는 웹플랫폼을 제작</a:t>
                      </a:r>
                      <a:r>
                        <a:rPr lang="ko-KR" altLang="en-US" sz="1400" dirty="0"/>
                        <a:t>하여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제작 프로세스를 웹상으로 확인하고 상호 피드백을 받을 수 있는 시스템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274073"/>
                  </a:ext>
                </a:extLst>
              </a:tr>
              <a:tr h="1625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Step 3: </a:t>
                      </a:r>
                    </a:p>
                    <a:p>
                      <a:pPr algn="ctr" latinLnBrk="1"/>
                      <a:r>
                        <a:rPr lang="en-US" altLang="ko-KR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3D</a:t>
                      </a:r>
                      <a:r>
                        <a:rPr lang="ko-KR" altLang="en-US" sz="2400" b="1" dirty="0"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Printing</a:t>
                      </a:r>
                      <a:endParaRPr lang="ko-KR" altLang="en-US" sz="2400" b="1" dirty="0"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프린팅 속도가 느려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응급환자의 </a:t>
                      </a:r>
                      <a:r>
                        <a:rPr lang="en-US" altLang="ko-KR" sz="1400" dirty="0"/>
                        <a:t>Cast</a:t>
                      </a:r>
                      <a:r>
                        <a:rPr lang="ko-KR" altLang="en-US" sz="1400" dirty="0"/>
                        <a:t>제작에 불리하고 초고속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프린터의 경우 가격 경쟁력이 떨어짐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/>
                        <a:t>단기적 해결</a:t>
                      </a:r>
                      <a:r>
                        <a:rPr lang="en-US" altLang="ko-KR" sz="1400" dirty="0"/>
                        <a:t>- 3D</a:t>
                      </a:r>
                      <a:r>
                        <a:rPr lang="ko-KR" altLang="en-US" sz="1400" dirty="0"/>
                        <a:t>프린팅 기관에서 앞단계에서 제안된 공유 플랫폼을 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사전에 일정을 확인하여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정체가 없이 우선적으로 프린팅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주문 후 </a:t>
                      </a:r>
                      <a:r>
                        <a:rPr lang="en-US" altLang="ko-KR" sz="1400" dirty="0"/>
                        <a:t>2~3</a:t>
                      </a:r>
                      <a:r>
                        <a:rPr lang="ko-KR" altLang="en-US" sz="1400" dirty="0"/>
                        <a:t>일 내 프린팅 가능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/>
                        <a:t>중장기적 해결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가격경쟁력도 있으면서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품질도 </a:t>
                      </a:r>
                      <a:r>
                        <a:rPr lang="en-US" altLang="ko-KR" sz="1400" dirty="0"/>
                        <a:t>SLS</a:t>
                      </a:r>
                      <a:r>
                        <a:rPr lang="ko-KR" altLang="en-US" sz="1400" dirty="0"/>
                        <a:t>방식에 필적하는 수용성 지지대</a:t>
                      </a:r>
                      <a:r>
                        <a:rPr lang="en-US" altLang="ko-KR" sz="1400" dirty="0"/>
                        <a:t>(Support)</a:t>
                      </a:r>
                      <a:r>
                        <a:rPr lang="ko-KR" altLang="en-US" sz="1400" dirty="0"/>
                        <a:t>를 지원하는 </a:t>
                      </a:r>
                      <a:r>
                        <a:rPr lang="en-US" altLang="ko-KR" sz="1400" dirty="0"/>
                        <a:t>FFF</a:t>
                      </a:r>
                      <a:r>
                        <a:rPr lang="ko-KR" altLang="en-US" sz="1400" dirty="0"/>
                        <a:t>프린팅 시스템을 도입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보조기만 </a:t>
                      </a:r>
                      <a:r>
                        <a:rPr lang="en-US" altLang="ko-KR" sz="1400" dirty="0"/>
                        <a:t>3D</a:t>
                      </a:r>
                      <a:r>
                        <a:rPr lang="ko-KR" altLang="en-US" sz="1400" dirty="0"/>
                        <a:t>프린팅 하도록 할당 </a:t>
                      </a:r>
                      <a:r>
                        <a:rPr lang="en-US" altLang="ko-KR" sz="1400" dirty="0"/>
                        <a:t>(1</a:t>
                      </a:r>
                      <a:r>
                        <a:rPr lang="ko-KR" altLang="en-US" sz="1400" dirty="0"/>
                        <a:t>일내 생산 가능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15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36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07DE73-481C-4880-966B-7DF39B106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188" y="1206677"/>
            <a:ext cx="6994013" cy="4666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669BE87-698B-498C-8412-7188967D0C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1" b="98599" l="9746" r="91631">
                        <a14:foregroundMark x1="48623" y1="47389" x2="33369" y2="60892"/>
                        <a14:foregroundMark x1="33369" y1="60892" x2="35064" y2="69554"/>
                        <a14:foregroundMark x1="35064" y1="69554" x2="47458" y2="80637"/>
                        <a14:foregroundMark x1="47458" y1="80637" x2="52648" y2="74013"/>
                        <a14:foregroundMark x1="52648" y1="74013" x2="55191" y2="49427"/>
                        <a14:foregroundMark x1="55191" y1="49427" x2="50847" y2="42293"/>
                        <a14:foregroundMark x1="50847" y1="42293" x2="38242" y2="41274"/>
                        <a14:foregroundMark x1="38242" y1="41274" x2="26801" y2="49809"/>
                        <a14:foregroundMark x1="26801" y1="49809" x2="27225" y2="53885"/>
                        <a14:foregroundMark x1="19280" y1="33376" x2="9004" y2="43057"/>
                        <a14:foregroundMark x1="9004" y1="43057" x2="6674" y2="51592"/>
                        <a14:foregroundMark x1="6674" y1="51592" x2="13347" y2="65350"/>
                        <a14:foregroundMark x1="13347" y1="65350" x2="20127" y2="68535"/>
                        <a14:foregroundMark x1="20127" y1="68535" x2="30614" y2="67134"/>
                        <a14:foregroundMark x1="30614" y1="67134" x2="37712" y2="57452"/>
                        <a14:foregroundMark x1="37712" y1="57452" x2="42691" y2="38344"/>
                        <a14:foregroundMark x1="42691" y1="38344" x2="52754" y2="22038"/>
                        <a14:foregroundMark x1="52754" y1="22038" x2="48835" y2="14395"/>
                        <a14:foregroundMark x1="48835" y1="14395" x2="30614" y2="29809"/>
                        <a14:foregroundMark x1="30614" y1="29809" x2="18538" y2="51592"/>
                        <a14:foregroundMark x1="18538" y1="51592" x2="9746" y2="71975"/>
                        <a14:foregroundMark x1="42479" y1="3694" x2="63559" y2="36688"/>
                        <a14:foregroundMark x1="63559" y1="36688" x2="78708" y2="49172"/>
                        <a14:foregroundMark x1="78708" y1="49172" x2="86758" y2="44331"/>
                        <a14:foregroundMark x1="86758" y1="44331" x2="91737" y2="33121"/>
                        <a14:foregroundMark x1="91737" y1="33121" x2="90466" y2="22166"/>
                        <a14:foregroundMark x1="90466" y1="22166" x2="87500" y2="13758"/>
                        <a14:foregroundMark x1="87500" y1="13758" x2="82203" y2="7134"/>
                        <a14:foregroundMark x1="82203" y1="7134" x2="60911" y2="1529"/>
                        <a14:foregroundMark x1="60911" y1="1529" x2="50847" y2="2038"/>
                        <a14:foregroundMark x1="50847" y1="2038" x2="42479" y2="18854"/>
                        <a14:foregroundMark x1="42479" y1="18854" x2="41102" y2="28917"/>
                        <a14:foregroundMark x1="41102" y1="28917" x2="41631" y2="34013"/>
                        <a14:foregroundMark x1="40254" y1="48662" x2="35275" y2="59618"/>
                        <a14:foregroundMark x1="35275" y1="59618" x2="33686" y2="69427"/>
                        <a14:foregroundMark x1="33686" y1="69427" x2="35169" y2="79363"/>
                        <a14:foregroundMark x1="35169" y1="79363" x2="41737" y2="85860"/>
                        <a14:foregroundMark x1="41737" y1="85860" x2="46292" y2="95541"/>
                        <a14:foregroundMark x1="46292" y1="95541" x2="63136" y2="99363"/>
                        <a14:foregroundMark x1="63136" y1="99363" x2="70975" y2="95287"/>
                        <a14:foregroundMark x1="70975" y1="95287" x2="90466" y2="43567"/>
                        <a14:foregroundMark x1="90466" y1="43567" x2="91737" y2="32611"/>
                        <a14:foregroundMark x1="91737" y1="32611" x2="86864" y2="30955"/>
                        <a14:foregroundMark x1="33157" y1="76561" x2="34852" y2="87898"/>
                        <a14:foregroundMark x1="34852" y1="87898" x2="40148" y2="94013"/>
                        <a14:foregroundMark x1="40148" y1="94013" x2="47458" y2="98726"/>
                        <a14:foregroundMark x1="47458" y1="98726" x2="70551" y2="98599"/>
                        <a14:foregroundMark x1="70551" y1="98599" x2="73305" y2="89172"/>
                        <a14:foregroundMark x1="73305" y1="89172" x2="68856" y2="81146"/>
                        <a14:foregroundMark x1="68856" y1="81146" x2="27225" y2="77580"/>
                        <a14:foregroundMark x1="27225" y1="77580" x2="18220" y2="88153"/>
                      </a14:backgroundRemoval>
                    </a14:imgEffect>
                  </a14:imgLayer>
                </a14:imgProps>
              </a:ext>
            </a:extLst>
          </a:blip>
          <a:srcRect l="11264"/>
          <a:stretch/>
        </p:blipFill>
        <p:spPr>
          <a:xfrm>
            <a:off x="1019479" y="1176354"/>
            <a:ext cx="4807527" cy="4505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B6D796-C805-4AF5-8328-C489703783B1}"/>
              </a:ext>
            </a:extLst>
          </p:cNvPr>
          <p:cNvSpPr txBox="1"/>
          <p:nvPr/>
        </p:nvSpPr>
        <p:spPr>
          <a:xfrm>
            <a:off x="493670" y="6181559"/>
            <a:ext cx="920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HP</a:t>
            </a:r>
            <a:r>
              <a:rPr lang="ko-KR" altLang="en-US" dirty="0"/>
              <a:t>사에서 최근 </a:t>
            </a:r>
            <a:r>
              <a:rPr lang="en-US" altLang="ko-KR" u="sng" dirty="0"/>
              <a:t>8</a:t>
            </a:r>
            <a:r>
              <a:rPr lang="ko-KR" altLang="en-US" u="sng" dirty="0"/>
              <a:t>시간내에 </a:t>
            </a:r>
            <a:r>
              <a:rPr lang="en-US" altLang="ko-KR" u="sng" dirty="0"/>
              <a:t>300 mm </a:t>
            </a:r>
            <a:r>
              <a:rPr lang="ko-KR" altLang="en-US" u="sng" dirty="0"/>
              <a:t>볼륨 인쇄 </a:t>
            </a:r>
            <a:r>
              <a:rPr lang="ko-KR" altLang="en-US" dirty="0"/>
              <a:t>프린터 상용화</a:t>
            </a:r>
            <a:r>
              <a:rPr lang="en-US" altLang="ko-KR" dirty="0"/>
              <a:t>(*3D</a:t>
            </a:r>
            <a:r>
              <a:rPr lang="ko-KR" altLang="en-US" dirty="0"/>
              <a:t>융합센터 </a:t>
            </a:r>
            <a:r>
              <a:rPr lang="ko-KR" altLang="en-US" dirty="0" err="1"/>
              <a:t>기보유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E21B13-8AFD-4AB5-A2B7-E0A412AE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21" y="322224"/>
            <a:ext cx="10515600" cy="1325563"/>
          </a:xfrm>
        </p:spPr>
        <p:txBody>
          <a:bodyPr/>
          <a:lstStyle/>
          <a:p>
            <a:r>
              <a:rPr lang="en-US" altLang="ko-KR" dirty="0"/>
              <a:t>Bottle Neck 1: 3D</a:t>
            </a:r>
            <a:r>
              <a:rPr lang="ko-KR" altLang="en-US" dirty="0"/>
              <a:t>프린팅 속도</a:t>
            </a:r>
          </a:p>
        </p:txBody>
      </p:sp>
    </p:spTree>
    <p:extLst>
      <p:ext uri="{BB962C8B-B14F-4D97-AF65-F5344CB8AC3E}">
        <p14:creationId xmlns:p14="http://schemas.microsoft.com/office/powerpoint/2010/main" val="7199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3C9690-FEC9-4EE6-9F2A-493BC5B98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83" y="739231"/>
            <a:ext cx="9931194" cy="4728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B65CA7-8BB4-471E-8CD9-BC65C13909CC}"/>
              </a:ext>
            </a:extLst>
          </p:cNvPr>
          <p:cNvSpPr txBox="1"/>
          <p:nvPr/>
        </p:nvSpPr>
        <p:spPr>
          <a:xfrm>
            <a:off x="3348841" y="5934103"/>
            <a:ext cx="8057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3D</a:t>
            </a:r>
            <a:r>
              <a:rPr lang="ko-KR" altLang="en-US" sz="1600" dirty="0"/>
              <a:t>프린팅 제품의 고질적인 문제 중 하나인 </a:t>
            </a:r>
            <a:r>
              <a:rPr lang="ko-KR" altLang="en-US" sz="1600" b="1" dirty="0"/>
              <a:t>이방성</a:t>
            </a:r>
            <a:r>
              <a:rPr lang="en-US" altLang="ko-KR" sz="1600" b="1" dirty="0"/>
              <a:t>(Anisotropy)</a:t>
            </a:r>
            <a:r>
              <a:rPr lang="ko-KR" altLang="en-US" sz="1600" b="1" dirty="0"/>
              <a:t> 문제</a:t>
            </a:r>
            <a:r>
              <a:rPr lang="ko-KR" altLang="en-US" sz="1600" dirty="0"/>
              <a:t>를 상당부분 해결</a:t>
            </a:r>
          </a:p>
        </p:txBody>
      </p:sp>
    </p:spTree>
    <p:extLst>
      <p:ext uri="{BB962C8B-B14F-4D97-AF65-F5344CB8AC3E}">
        <p14:creationId xmlns:p14="http://schemas.microsoft.com/office/powerpoint/2010/main" val="286484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1F8D07-863D-4BA6-8A53-EC95ED39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6" y="987508"/>
            <a:ext cx="98393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0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B05707-97DC-468B-A909-AEB64648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63" y="767072"/>
            <a:ext cx="10181800" cy="57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2A6B1A-5C6C-42B1-A51B-71D9CCF4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62" y="901512"/>
            <a:ext cx="10332205" cy="54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8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D5637B-AEE6-4378-8CF3-7450A4B9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85" y="1828800"/>
            <a:ext cx="7424057" cy="5029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BC3A07-E8C0-40E6-8691-A709C0D48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58" y="592365"/>
            <a:ext cx="4206773" cy="30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11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818" b="5138"/>
          <a:stretch/>
        </p:blipFill>
        <p:spPr>
          <a:xfrm>
            <a:off x="535239" y="1793379"/>
            <a:ext cx="5642076" cy="3791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033450" y="5727817"/>
            <a:ext cx="43476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적층식 </a:t>
            </a:r>
            <a:r>
              <a:rPr lang="en-US" altLang="ko-KR" dirty="0"/>
              <a:t>3D </a:t>
            </a:r>
            <a:r>
              <a:rPr lang="ko-KR" altLang="en-US" dirty="0"/>
              <a:t>스캐너를 이용한 바디 스캐닝</a:t>
            </a:r>
            <a:endParaRPr lang="en-US" altLang="ko-KR" dirty="0"/>
          </a:p>
          <a:p>
            <a:pPr algn="ctr"/>
            <a:r>
              <a:rPr lang="ko-KR" altLang="en-US" sz="1600" b="1" dirty="0"/>
              <a:t>수십초에서 수분 </a:t>
            </a:r>
            <a:r>
              <a:rPr lang="ko-KR" altLang="en-US" sz="1600" dirty="0"/>
              <a:t>소요</a:t>
            </a:r>
            <a:r>
              <a:rPr lang="en-US" altLang="ko-KR" sz="1600" dirty="0"/>
              <a:t>(http://itseez3d.com)</a:t>
            </a:r>
            <a:endParaRPr lang="ko-KR" altLang="en-US" sz="1600" dirty="0"/>
          </a:p>
        </p:txBody>
      </p:sp>
      <p:pic>
        <p:nvPicPr>
          <p:cNvPr id="1026" name="Picture 2" descr="http://3d-scan-studio.com/wp-content/uploads/2015/09/software3D-Scan-Studio-PRO-quer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657" y="1784990"/>
            <a:ext cx="5710224" cy="38097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72655" y="5727816"/>
            <a:ext cx="46602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Photogrammetry 3D Scanning</a:t>
            </a:r>
          </a:p>
          <a:p>
            <a:pPr algn="ctr"/>
            <a:r>
              <a:rPr lang="en-US" altLang="ko-KR" sz="1600" b="1" dirty="0"/>
              <a:t>1/200~1/50 </a:t>
            </a:r>
            <a:r>
              <a:rPr lang="ko-KR" altLang="en-US" sz="1600" b="1" dirty="0"/>
              <a:t>초</a:t>
            </a:r>
            <a:r>
              <a:rPr lang="ko-KR" altLang="en-US" sz="1600" dirty="0"/>
              <a:t> 소요</a:t>
            </a:r>
            <a:r>
              <a:rPr lang="en-US" altLang="ko-KR" sz="1600" dirty="0"/>
              <a:t>(http://3d-scan-studio.com)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977216-4BF6-419D-A85D-F35AFA974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Bottle</a:t>
            </a:r>
            <a:r>
              <a:rPr lang="ko-KR" altLang="en-US" dirty="0"/>
              <a:t> </a:t>
            </a:r>
            <a:r>
              <a:rPr lang="en-US" altLang="ko-KR" dirty="0"/>
              <a:t>Neck</a:t>
            </a:r>
            <a:r>
              <a:rPr lang="ko-KR" altLang="en-US" dirty="0"/>
              <a:t> </a:t>
            </a:r>
            <a:r>
              <a:rPr lang="en-US" altLang="ko-KR" dirty="0"/>
              <a:t>2: 3D Scanning Speed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989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8B1773-02B0-4B0B-BC0B-F3176A06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Photogrammetry Scanning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A0DF11-3CF4-4EB0-8E62-C0021C7E8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74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Photogrammetry(</a:t>
            </a:r>
            <a:r>
              <a:rPr lang="ko-KR" altLang="en-US" sz="1600" dirty="0"/>
              <a:t>사진 측량 기술</a:t>
            </a:r>
            <a:r>
              <a:rPr lang="en-US" altLang="ko-KR" sz="1600" dirty="0"/>
              <a:t>) 3D Scanning</a:t>
            </a:r>
            <a:r>
              <a:rPr lang="ko-KR" altLang="en-US" sz="1600" dirty="0"/>
              <a:t>기술을 골절환자의 환부를 촬영하는 용도로 활용</a:t>
            </a:r>
            <a:endParaRPr lang="en-US" altLang="ko-KR" sz="1600" dirty="0"/>
          </a:p>
          <a:p>
            <a:r>
              <a:rPr lang="ko-KR" altLang="en-US" sz="1600" dirty="0"/>
              <a:t>각 </a:t>
            </a:r>
            <a:r>
              <a:rPr lang="en-US" altLang="ko-KR" sz="1600" dirty="0"/>
              <a:t>2D Image</a:t>
            </a:r>
            <a:r>
              <a:rPr lang="ko-KR" altLang="en-US" sz="1600" dirty="0"/>
              <a:t>의 시각차를 이용 </a:t>
            </a:r>
            <a:r>
              <a:rPr lang="en-US" altLang="ko-KR" sz="1600" dirty="0"/>
              <a:t>3D</a:t>
            </a:r>
            <a:r>
              <a:rPr lang="ko-KR" altLang="en-US" sz="1600" dirty="0"/>
              <a:t>를 구성</a:t>
            </a:r>
            <a:r>
              <a:rPr lang="en-US" altLang="ko-KR" sz="1600" dirty="0"/>
              <a:t>, </a:t>
            </a:r>
            <a:r>
              <a:rPr lang="ko-KR" altLang="en-US" sz="1600" dirty="0"/>
              <a:t>매우 빠른 촬영</a:t>
            </a:r>
            <a:r>
              <a:rPr lang="en-US" altLang="ko-KR" sz="1600" dirty="0"/>
              <a:t>(1/200</a:t>
            </a:r>
            <a:r>
              <a:rPr lang="ko-KR" altLang="en-US" sz="1600" dirty="0"/>
              <a:t> </a:t>
            </a:r>
            <a:r>
              <a:rPr lang="en-US" altLang="ko-KR" sz="1600" dirty="0"/>
              <a:t>sec ~ 1/50 sec)</a:t>
            </a:r>
            <a:r>
              <a:rPr lang="ko-KR" altLang="en-US" sz="1600" dirty="0"/>
              <a:t>이 가능</a:t>
            </a:r>
            <a:endParaRPr lang="en-US" altLang="ko-KR" sz="1600" dirty="0"/>
          </a:p>
          <a:p>
            <a:r>
              <a:rPr lang="ko-KR" altLang="en-US" sz="1600" dirty="0"/>
              <a:t>피부는 특징점들이 부족하기 때문에 </a:t>
            </a:r>
            <a:r>
              <a:rPr lang="en-US" altLang="ko-KR" sz="1600" dirty="0"/>
              <a:t>Laser Pattern </a:t>
            </a:r>
            <a:r>
              <a:rPr lang="ko-KR" altLang="en-US" sz="1600" dirty="0"/>
              <a:t>조명을 활용</a:t>
            </a:r>
          </a:p>
        </p:txBody>
      </p:sp>
      <p:pic>
        <p:nvPicPr>
          <p:cNvPr id="6146" name="Picture 2" descr="http://www.3ders.org/images2016/student-designs-curatio-dedicated-3d-hand-scanner-equipped-32-raspberry-pi-cameras-1.jpg">
            <a:extLst>
              <a:ext uri="{FF2B5EF4-FFF2-40B4-BE49-F238E27FC236}">
                <a16:creationId xmlns:a16="http://schemas.microsoft.com/office/drawing/2014/main" id="{8C565F12-AEF5-483D-9C38-19A8415AB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40"/>
          <a:stretch/>
        </p:blipFill>
        <p:spPr bwMode="auto">
          <a:xfrm>
            <a:off x="918399" y="2490075"/>
            <a:ext cx="3513641" cy="356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3ders.org/images2016/student-designs-curatio-dedicated-3d-hand-scanner-equipped-32-raspberry-pi-cameras-3.jpg">
            <a:extLst>
              <a:ext uri="{FF2B5EF4-FFF2-40B4-BE49-F238E27FC236}">
                <a16:creationId xmlns:a16="http://schemas.microsoft.com/office/drawing/2014/main" id="{58F9102E-786D-4ABE-9A8C-06A8F40CD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215" y="2490075"/>
            <a:ext cx="2378345" cy="356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3ders.org/images2016/student-designs-curatio-dedicated-3d-hand-scanner-equipped-32-raspberry-pi-cameras-2.jpg">
            <a:extLst>
              <a:ext uri="{FF2B5EF4-FFF2-40B4-BE49-F238E27FC236}">
                <a16:creationId xmlns:a16="http://schemas.microsoft.com/office/drawing/2014/main" id="{8B3F5E20-B0B5-4AE0-950B-345A3DB50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2" r="-9317"/>
          <a:stretch/>
        </p:blipFill>
        <p:spPr bwMode="auto">
          <a:xfrm>
            <a:off x="7138735" y="2490075"/>
            <a:ext cx="4940021" cy="356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8E30-438E-4CA3-9E42-43363A368FF2}"/>
              </a:ext>
            </a:extLst>
          </p:cNvPr>
          <p:cNvSpPr/>
          <p:nvPr/>
        </p:nvSpPr>
        <p:spPr>
          <a:xfrm>
            <a:off x="918399" y="6102749"/>
            <a:ext cx="1074486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Segoe UI" panose="020B0502040204020203" pitchFamily="34" charset="0"/>
                <a:cs typeface="Segoe UI" panose="020B0502040204020203" pitchFamily="34" charset="0"/>
              </a:rPr>
              <a:t>To obtain the perfect camera placement, </a:t>
            </a:r>
            <a:r>
              <a:rPr lang="en-US" altLang="ko-KR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Smakman</a:t>
            </a:r>
            <a:r>
              <a:rPr lang="en-US" altLang="ko-KR" sz="1050" dirty="0">
                <a:latin typeface="Segoe UI" panose="020B0502040204020203" pitchFamily="34" charset="0"/>
                <a:cs typeface="Segoe UI" panose="020B0502040204020203" pitchFamily="34" charset="0"/>
              </a:rPr>
              <a:t> used a mannequin arm and set up a single Raspberry Pi camera in a number of different positions. “They are affordable printed circuit boards the size of a packet of cigarettes with the functionality of a fully-fledged computer,” </a:t>
            </a:r>
            <a:r>
              <a:rPr lang="en-US" altLang="ko-KR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Smakman</a:t>
            </a:r>
            <a:r>
              <a:rPr lang="en-US" altLang="ko-KR" sz="1050" dirty="0">
                <a:latin typeface="Segoe UI" panose="020B0502040204020203" pitchFamily="34" charset="0"/>
                <a:cs typeface="Segoe UI" panose="020B0502040204020203" pitchFamily="34" charset="0"/>
              </a:rPr>
              <a:t> said of the Raspberry Pi, which provided the brains of </a:t>
            </a:r>
            <a:r>
              <a:rPr lang="en-US" altLang="ko-KR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Curatio</a:t>
            </a:r>
            <a:r>
              <a:rPr lang="en-US" altLang="ko-KR" sz="105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ko-KR" sz="1050" dirty="0"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ko-KR" alt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출처</a:t>
            </a:r>
            <a:r>
              <a:rPr lang="en-US" altLang="ko-KR" sz="1050" dirty="0">
                <a:latin typeface="Segoe UI" panose="020B0502040204020203" pitchFamily="34" charset="0"/>
                <a:cs typeface="Segoe UI" panose="020B0502040204020203" pitchFamily="34" charset="0"/>
              </a:rPr>
              <a:t>: www.3ders.org</a:t>
            </a:r>
            <a:endParaRPr lang="ko-KR" alt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57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TCeXbnMkrOekBiUVnGiI9fkpeaAr9P1DAoIheZtOR8IfeCbJb02JYzAQ9Ya9A1CTdCOnW-fNSpW441kea8S3F31Gf-oNmzyproTYpPxsQOeulg_CHXm2i03KbGzwxI6zBb6j_-YFOdwLRRAQsDbyjHgSjUV2E6nEEKmF0WPcMJGSeFBJf5WqRyH1vN-uHNWj6MQkuP7JFXhI21F_avQtHHpqswnH23Me-CA_cwPqwOtcEfrmxZS4i1yzt-DwfVXjs2-BiB6eQrxCzB4-vwte2Gg0VWr3VxRZjmoGIFuBgpcNvDRAnw5EWIGHnxqpXoATu8gbh1Ddw-tO0k7-ZaImWDs85HuvkZnNiOQoLGy7uPBR1qjHbpTTk-8XgN2QQW_Cg7JEWscphvVmpL0IEG1Z0s5l-M4CR4vXRCXKZqsevR33g5Xv5Pwi_kyR6E95mDTt3XZ-EK3oNQPytLQIdxGtju3PVka9rJ0-E0PAzrRt9Aya-LT9MGKQy24nDP0agzs1xgALHycMN7JVrGg9RqbgIZszG9wzu92Vg4agulmhmRuL4WxauNxo9s1-FvPKF4AX1qaNs-tNUW1n3qGgFfY7pIy8JNA473HasNTdr_4x=w1147-h646-no">
            <a:extLst>
              <a:ext uri="{FF2B5EF4-FFF2-40B4-BE49-F238E27FC236}">
                <a16:creationId xmlns:a16="http://schemas.microsoft.com/office/drawing/2014/main" id="{F63DEE98-5AB9-4C47-BB36-6303DA72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6" y="2508477"/>
            <a:ext cx="7734733" cy="434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3.googleusercontent.com/H4LXWq2g8_7rQtGqrd43Zgqa0wsLyNxwzwnVXti_hLbQjuxD-6m3bwqrwlSEW7TcoUtVYHfl6Vlv81jaBgD7YmpzuHd_V5BAX9oD4cck1FVYKNsh5zruwpfIngT4y3ptqDJpkKxiBDVfo3rL1mWP1GhgtSf-nwAxZ4EemH9wOvB4w09xc0MNJKbztyYsjJG2l-siBTixQZqfZHP9NOadXNiIxdTEzzCFFhjScMxi3jt9TRH55FvDUBih03nI2XV2rA6ZupbHduyjqRklo_L62Wrb4XfGGist7nXwzjjIzjJgsy1WFH1IFachy6IsDsOhHm1TesVQvd-b75HVrM9_yDo0x8KKTgTLQYQzpVaNcJHILepOQJ1xiErXGX_wmog00ny8NAKjMKtBnHj0rlu7h7AUzfCOSvzj6HutnXI49PlJ-AICLTduefqVPsuYP-B8WxfD26lEN74Xk87LdEFMZnDiJZXSIMI4lOKiNTzY5bKCtl4v3rw_mMYcZVgtbV-7Je9Gl9y7Capm4uzsXOgKhGNdEpYb31kqMyfeaNld0a6aCi85LBb8LS_Lqs_Yz83b9TzeXYDWimW91c-WolAx0y8oVCBa5mrA_QHBpWtn=w449-h798-no">
            <a:extLst>
              <a:ext uri="{FF2B5EF4-FFF2-40B4-BE49-F238E27FC236}">
                <a16:creationId xmlns:a16="http://schemas.microsoft.com/office/drawing/2014/main" id="{584DF5EF-D9E5-42BE-9A1F-FD1347F7B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9"/>
          <a:stretch/>
        </p:blipFill>
        <p:spPr bwMode="auto">
          <a:xfrm>
            <a:off x="8855145" y="2508477"/>
            <a:ext cx="3336855" cy="434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431B0-FE23-459B-A93E-3F68A8AE3279}"/>
              </a:ext>
            </a:extLst>
          </p:cNvPr>
          <p:cNvSpPr txBox="1"/>
          <p:nvPr/>
        </p:nvSpPr>
        <p:spPr>
          <a:xfrm>
            <a:off x="379204" y="162046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서울소재 국내 </a:t>
            </a:r>
            <a:r>
              <a:rPr lang="en-US" altLang="ko-KR" dirty="0"/>
              <a:t>S</a:t>
            </a:r>
            <a:r>
              <a:rPr lang="ko-KR" altLang="en-US" dirty="0"/>
              <a:t>사도 유사한 솔루션 개발 중</a:t>
            </a:r>
          </a:p>
        </p:txBody>
      </p:sp>
    </p:spTree>
    <p:extLst>
      <p:ext uri="{BB962C8B-B14F-4D97-AF65-F5344CB8AC3E}">
        <p14:creationId xmlns:p14="http://schemas.microsoft.com/office/powerpoint/2010/main" val="329318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09779-295D-4665-BFB7-3963C264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1554C-8E8D-438F-9A67-ADAEBBF71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951" y="1488306"/>
            <a:ext cx="11625503" cy="5245003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2000</a:t>
            </a:r>
            <a:r>
              <a:rPr lang="ko-KR" altLang="en-US" sz="1400" dirty="0"/>
              <a:t>년 </a:t>
            </a:r>
            <a:r>
              <a:rPr lang="en-US" altLang="ko-KR" sz="1400" dirty="0"/>
              <a:t>2</a:t>
            </a:r>
            <a:r>
              <a:rPr lang="ko-KR" altLang="en-US" sz="1400" dirty="0"/>
              <a:t>월</a:t>
            </a:r>
            <a:r>
              <a:rPr lang="en-US" altLang="ko-KR" sz="1400" dirty="0"/>
              <a:t>: CNC</a:t>
            </a:r>
            <a:r>
              <a:rPr lang="ko-KR" altLang="en-US" sz="1400" dirty="0"/>
              <a:t>얼굴조각기용 </a:t>
            </a:r>
            <a:r>
              <a:rPr lang="en-US" altLang="ko-KR" sz="1400" b="1" dirty="0"/>
              <a:t>3D </a:t>
            </a:r>
            <a:r>
              <a:rPr lang="ko-KR" altLang="en-US" sz="1400" b="1" dirty="0"/>
              <a:t>스캐닝  </a:t>
            </a:r>
            <a:r>
              <a:rPr lang="ko-KR" altLang="en-US" sz="1400" dirty="0"/>
              <a:t>시스템 개발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터보테크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2008</a:t>
            </a:r>
            <a:r>
              <a:rPr lang="ko-KR" altLang="en-US" sz="1400" dirty="0"/>
              <a:t>년 </a:t>
            </a:r>
            <a:r>
              <a:rPr lang="en-US" altLang="ko-KR" sz="1400" dirty="0"/>
              <a:t>9</a:t>
            </a:r>
            <a:r>
              <a:rPr lang="ko-KR" altLang="en-US" sz="1400" dirty="0"/>
              <a:t>월</a:t>
            </a:r>
            <a:r>
              <a:rPr lang="en-US" altLang="ko-KR" sz="1400" dirty="0"/>
              <a:t> </a:t>
            </a:r>
            <a:r>
              <a:rPr lang="ko-KR" altLang="en-US" sz="1400" dirty="0"/>
              <a:t>건설기술연구원 지능형굴착시스템 </a:t>
            </a:r>
            <a:r>
              <a:rPr lang="en-US" altLang="ko-KR" sz="1400" b="1" dirty="0"/>
              <a:t>3D</a:t>
            </a:r>
            <a:r>
              <a:rPr lang="ko-KR" altLang="en-US" sz="1400" b="1" dirty="0"/>
              <a:t>환경인식 </a:t>
            </a:r>
            <a:r>
              <a:rPr lang="ko-KR" altLang="en-US" sz="1400" dirty="0"/>
              <a:t>모듈개발 </a:t>
            </a:r>
            <a:r>
              <a:rPr lang="en-US" altLang="ko-KR" sz="1400" dirty="0"/>
              <a:t>(3D Systems Korea)</a:t>
            </a:r>
          </a:p>
          <a:p>
            <a:r>
              <a:rPr lang="en-US" altLang="ko-KR" sz="1400" dirty="0"/>
              <a:t>2009</a:t>
            </a:r>
            <a:r>
              <a:rPr lang="ko-KR" altLang="en-US" sz="1400" dirty="0"/>
              <a:t>년</a:t>
            </a:r>
            <a:r>
              <a:rPr lang="en-US" altLang="ko-KR" sz="1400" dirty="0"/>
              <a:t>: Indoor GPS</a:t>
            </a:r>
            <a:r>
              <a:rPr lang="ko-KR" altLang="en-US" sz="1400" dirty="0"/>
              <a:t>를 활용한 </a:t>
            </a:r>
            <a:r>
              <a:rPr lang="en-US" altLang="ko-KR" sz="1400" b="1" dirty="0"/>
              <a:t>3D </a:t>
            </a:r>
            <a:r>
              <a:rPr lang="ko-KR" altLang="en-US" sz="1400" b="1" dirty="0"/>
              <a:t>자동차 규격측정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시스템 개발</a:t>
            </a:r>
            <a:r>
              <a:rPr lang="en-US" altLang="ko-KR" sz="1400" dirty="0"/>
              <a:t>(3D Systems Korea)</a:t>
            </a:r>
          </a:p>
          <a:p>
            <a:r>
              <a:rPr lang="en-US" altLang="ko-KR" sz="1400" dirty="0"/>
              <a:t>2009</a:t>
            </a:r>
            <a:r>
              <a:rPr lang="ko-KR" altLang="en-US" sz="1400" dirty="0"/>
              <a:t>년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3D</a:t>
            </a:r>
            <a:r>
              <a:rPr lang="ko-KR" altLang="en-US" sz="1400" dirty="0"/>
              <a:t> </a:t>
            </a:r>
            <a:r>
              <a:rPr lang="en-US" altLang="ko-KR" sz="1400" dirty="0"/>
              <a:t>SYSTEMS </a:t>
            </a:r>
            <a:r>
              <a:rPr lang="ko-KR" altLang="en-US" sz="1400" dirty="0"/>
              <a:t>퇴사</a:t>
            </a:r>
            <a:endParaRPr lang="en-US" altLang="ko-KR" sz="1400" dirty="0"/>
          </a:p>
          <a:p>
            <a:r>
              <a:rPr lang="en-US" altLang="ko-KR" sz="1400" dirty="0"/>
              <a:t>2014</a:t>
            </a:r>
            <a:r>
              <a:rPr lang="ko-KR" altLang="en-US" sz="1400" dirty="0"/>
              <a:t>년</a:t>
            </a:r>
            <a:r>
              <a:rPr lang="en-US" altLang="ko-KR" sz="1400" dirty="0"/>
              <a:t>:</a:t>
            </a:r>
            <a:r>
              <a:rPr lang="ko-KR" altLang="en-US" sz="1400" dirty="0"/>
              <a:t> 삼성전자 </a:t>
            </a:r>
            <a:r>
              <a:rPr lang="en-US" altLang="ko-KR" sz="1400" dirty="0"/>
              <a:t>3D</a:t>
            </a:r>
            <a:r>
              <a:rPr lang="ko-KR" altLang="en-US" sz="1400" dirty="0"/>
              <a:t> </a:t>
            </a:r>
            <a:r>
              <a:rPr lang="en-US" altLang="ko-KR" sz="1400" dirty="0"/>
              <a:t>Scan</a:t>
            </a:r>
            <a:r>
              <a:rPr lang="ko-KR" altLang="en-US" sz="1400" dirty="0"/>
              <a:t> </a:t>
            </a:r>
            <a:r>
              <a:rPr lang="en-US" altLang="ko-KR" sz="1400" dirty="0"/>
              <a:t>&amp;</a:t>
            </a:r>
            <a:r>
              <a:rPr lang="ko-KR" altLang="en-US" sz="1400" dirty="0"/>
              <a:t> </a:t>
            </a:r>
            <a:r>
              <a:rPr lang="en-US" altLang="ko-KR" sz="1400" dirty="0"/>
              <a:t>Inspection</a:t>
            </a:r>
            <a:r>
              <a:rPr lang="ko-KR" altLang="en-US" sz="1400" dirty="0"/>
              <a:t> </a:t>
            </a:r>
            <a:r>
              <a:rPr lang="en-US" altLang="ko-KR" sz="1400" dirty="0"/>
              <a:t>System</a:t>
            </a:r>
            <a:r>
              <a:rPr lang="ko-KR" altLang="en-US" sz="1400" dirty="0"/>
              <a:t> 외주 개발</a:t>
            </a:r>
            <a:endParaRPr lang="en-US" altLang="ko-KR" sz="1400" dirty="0"/>
          </a:p>
          <a:p>
            <a:r>
              <a:rPr lang="en-US" altLang="ko-KR" sz="1400" dirty="0"/>
              <a:t>2015</a:t>
            </a:r>
            <a:r>
              <a:rPr lang="ko-KR" altLang="en-US" sz="1400" dirty="0"/>
              <a:t>년 </a:t>
            </a:r>
            <a:r>
              <a:rPr lang="en-US" altLang="ko-KR" sz="1400" dirty="0"/>
              <a:t>4</a:t>
            </a:r>
            <a:r>
              <a:rPr lang="ko-KR" altLang="en-US" sz="1400" dirty="0"/>
              <a:t>월</a:t>
            </a:r>
            <a:r>
              <a:rPr lang="en-US" altLang="ko-KR" sz="1400" dirty="0"/>
              <a:t>: </a:t>
            </a:r>
            <a:r>
              <a:rPr lang="ko-KR" altLang="en-US" sz="1400" dirty="0"/>
              <a:t>㈜제이앤엘 연구소 기업 설립</a:t>
            </a:r>
            <a:r>
              <a:rPr lang="en-US" altLang="ko-KR" sz="1400" dirty="0"/>
              <a:t>- 3D</a:t>
            </a:r>
            <a:r>
              <a:rPr lang="ko-KR" altLang="en-US" sz="1400" dirty="0"/>
              <a:t> </a:t>
            </a:r>
            <a:r>
              <a:rPr lang="en-US" altLang="ko-KR" sz="1400" dirty="0"/>
              <a:t>Scanner</a:t>
            </a:r>
            <a:r>
              <a:rPr lang="ko-KR" altLang="en-US" sz="1400" dirty="0"/>
              <a:t> </a:t>
            </a:r>
            <a:r>
              <a:rPr lang="en-US" altLang="ko-KR" sz="1400" dirty="0"/>
              <a:t>&amp;</a:t>
            </a:r>
            <a:r>
              <a:rPr lang="ko-KR" altLang="en-US" sz="1400" dirty="0"/>
              <a:t> </a:t>
            </a:r>
            <a:r>
              <a:rPr lang="en-US" altLang="ko-KR" sz="1400" dirty="0"/>
              <a:t>3D</a:t>
            </a:r>
            <a:r>
              <a:rPr lang="ko-KR" altLang="en-US" sz="1400" dirty="0"/>
              <a:t> </a:t>
            </a:r>
            <a:r>
              <a:rPr lang="en-US" altLang="ko-KR" sz="1400" dirty="0"/>
              <a:t>Printing</a:t>
            </a:r>
            <a:r>
              <a:rPr lang="ko-KR" altLang="en-US" sz="1400" dirty="0"/>
              <a:t> </a:t>
            </a:r>
            <a:r>
              <a:rPr lang="en-US" altLang="ko-KR" sz="1400" dirty="0"/>
              <a:t>Solution</a:t>
            </a:r>
            <a:r>
              <a:rPr lang="ko-KR" altLang="en-US" sz="1400" dirty="0"/>
              <a:t>개발에 주력</a:t>
            </a:r>
            <a:endParaRPr lang="en-US" altLang="ko-KR" sz="1400" dirty="0"/>
          </a:p>
          <a:p>
            <a:r>
              <a:rPr lang="en-US" altLang="ko-KR" sz="1400" b="1" u="sng" dirty="0"/>
              <a:t>2015</a:t>
            </a:r>
            <a:r>
              <a:rPr lang="ko-KR" altLang="en-US" sz="1400" b="1" u="sng" dirty="0"/>
              <a:t>년 </a:t>
            </a:r>
            <a:r>
              <a:rPr lang="en-US" altLang="ko-KR" sz="1400" b="1" u="sng" dirty="0"/>
              <a:t>5</a:t>
            </a:r>
            <a:r>
              <a:rPr lang="ko-KR" altLang="en-US" sz="1400" b="1" u="sng" dirty="0"/>
              <a:t>월</a:t>
            </a:r>
            <a:r>
              <a:rPr lang="en-US" altLang="ko-KR" sz="1400" b="1" u="sng" dirty="0"/>
              <a:t>: MediPrinter.com </a:t>
            </a:r>
            <a:r>
              <a:rPr lang="ko-KR" altLang="en-US" sz="1400" b="1" u="sng" dirty="0"/>
              <a:t>개념 정립</a:t>
            </a:r>
            <a:endParaRPr lang="en-US" altLang="ko-KR" sz="1400" b="1" u="sng" dirty="0"/>
          </a:p>
          <a:p>
            <a:r>
              <a:rPr lang="en-US" altLang="ko-KR" sz="1400" dirty="0"/>
              <a:t>2015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</a:t>
            </a:r>
            <a:r>
              <a:rPr lang="en-US" altLang="ko-KR" sz="1400" dirty="0"/>
              <a:t>: </a:t>
            </a:r>
            <a:r>
              <a:rPr lang="ko-KR" altLang="en-US" sz="1400" dirty="0"/>
              <a:t>한국표준연구원 </a:t>
            </a:r>
            <a:r>
              <a:rPr lang="en-US" altLang="ko-KR" sz="1400" dirty="0"/>
              <a:t>Insole Maker(</a:t>
            </a:r>
            <a:r>
              <a:rPr lang="ko-KR" altLang="en-US" sz="1400" dirty="0"/>
              <a:t>깔창 모델링 솔루션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2016</a:t>
            </a:r>
            <a:r>
              <a:rPr lang="ko-KR" altLang="en-US" sz="1400" dirty="0"/>
              <a:t>년</a:t>
            </a:r>
            <a:r>
              <a:rPr lang="en-US" altLang="ko-KR" sz="1400" dirty="0"/>
              <a:t>:</a:t>
            </a:r>
            <a:r>
              <a:rPr lang="ko-KR" altLang="en-US" sz="1400" dirty="0"/>
              <a:t> 더에스 주식회사 </a:t>
            </a:r>
            <a:r>
              <a:rPr lang="en-US" altLang="ko-KR" sz="1400" dirty="0"/>
              <a:t>Body Scanning Robot Controller SW </a:t>
            </a:r>
            <a:r>
              <a:rPr lang="ko-KR" altLang="en-US" sz="1400" dirty="0"/>
              <a:t>개발</a:t>
            </a:r>
            <a:endParaRPr lang="en-US" altLang="ko-KR" sz="1400" dirty="0"/>
          </a:p>
          <a:p>
            <a:r>
              <a:rPr lang="en-US" altLang="ko-KR" sz="1400" u="sng" dirty="0"/>
              <a:t>2016</a:t>
            </a:r>
            <a:r>
              <a:rPr lang="ko-KR" altLang="en-US" sz="1400" u="sng" dirty="0"/>
              <a:t>년 </a:t>
            </a:r>
            <a:r>
              <a:rPr lang="en-US" altLang="ko-KR" sz="1400" u="sng" dirty="0"/>
              <a:t>~ 2017</a:t>
            </a:r>
            <a:r>
              <a:rPr lang="ko-KR" altLang="en-US" sz="1400" u="sng" dirty="0"/>
              <a:t>년</a:t>
            </a:r>
            <a:r>
              <a:rPr lang="en-US" altLang="ko-KR" sz="1400" u="sng" dirty="0"/>
              <a:t>: </a:t>
            </a:r>
            <a:r>
              <a:rPr lang="ko-KR" altLang="en-US" sz="1400" u="sng" dirty="0"/>
              <a:t>계명대 정형외과와 협업 다수의 </a:t>
            </a:r>
            <a:r>
              <a:rPr lang="en-US" altLang="ko-KR" sz="1400" u="sng" dirty="0"/>
              <a:t>3D</a:t>
            </a:r>
            <a:r>
              <a:rPr lang="ko-KR" altLang="en-US" sz="1400" u="sng" dirty="0"/>
              <a:t>프린팅 보조기 설계 자동화 및 임상적용 파일럿 스터디 </a:t>
            </a:r>
            <a:r>
              <a:rPr lang="en-US" altLang="ko-KR" sz="1400" u="sng" dirty="0"/>
              <a:t>1</a:t>
            </a:r>
            <a:r>
              <a:rPr lang="ko-KR" altLang="en-US" sz="1400" u="sng" dirty="0"/>
              <a:t>차 완료</a:t>
            </a:r>
            <a:r>
              <a:rPr lang="en-US" altLang="ko-KR" sz="1400" u="sng" dirty="0"/>
              <a:t>(10</a:t>
            </a:r>
            <a:r>
              <a:rPr lang="ko-KR" altLang="en-US" sz="1400" u="sng" dirty="0"/>
              <a:t>건</a:t>
            </a:r>
            <a:r>
              <a:rPr lang="en-US" altLang="ko-KR" sz="1400" u="sng" dirty="0"/>
              <a:t>)</a:t>
            </a:r>
          </a:p>
          <a:p>
            <a:r>
              <a:rPr lang="en-US" altLang="ko-KR" sz="1400" u="sng" dirty="0"/>
              <a:t>2018</a:t>
            </a:r>
            <a:r>
              <a:rPr lang="ko-KR" altLang="en-US" sz="1400" u="sng" dirty="0"/>
              <a:t>년 </a:t>
            </a:r>
            <a:r>
              <a:rPr lang="en-US" altLang="ko-KR" sz="1400" u="sng" dirty="0"/>
              <a:t>4</a:t>
            </a:r>
            <a:r>
              <a:rPr lang="ko-KR" altLang="en-US" sz="1400" u="sng" dirty="0"/>
              <a:t>월 </a:t>
            </a:r>
            <a:r>
              <a:rPr lang="en-US" altLang="ko-KR" sz="1400" u="sng" dirty="0"/>
              <a:t>~ </a:t>
            </a:r>
            <a:r>
              <a:rPr lang="ko-KR" altLang="en-US" sz="1400" u="sng" dirty="0"/>
              <a:t>현재</a:t>
            </a:r>
            <a:r>
              <a:rPr lang="en-US" altLang="ko-KR" sz="1400" u="sng" dirty="0"/>
              <a:t>: 3D</a:t>
            </a:r>
            <a:r>
              <a:rPr lang="ko-KR" altLang="en-US" sz="1400" u="sng" dirty="0"/>
              <a:t>프린팅 캐스트 임상적용 </a:t>
            </a:r>
            <a:r>
              <a:rPr lang="en-US" altLang="ko-KR" sz="1400" u="sng" dirty="0"/>
              <a:t>2</a:t>
            </a:r>
            <a:r>
              <a:rPr lang="ko-KR" altLang="en-US" sz="1400" u="sng" dirty="0"/>
              <a:t>차 </a:t>
            </a:r>
            <a:r>
              <a:rPr lang="en-US" altLang="ko-KR" sz="1400" u="sng" dirty="0"/>
              <a:t>(70</a:t>
            </a:r>
            <a:r>
              <a:rPr lang="ko-KR" altLang="en-US" sz="1400" u="sng" dirty="0"/>
              <a:t>건 예정</a:t>
            </a:r>
            <a:r>
              <a:rPr lang="en-US" altLang="ko-KR" sz="1400" u="sng" dirty="0"/>
              <a:t>)</a:t>
            </a:r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</a:t>
            </a:r>
            <a:r>
              <a:rPr lang="en-US" altLang="ko-KR" sz="1400" dirty="0"/>
              <a:t>: </a:t>
            </a:r>
            <a:r>
              <a:rPr lang="ko-KR" altLang="en-US" sz="1400" dirty="0"/>
              <a:t>㈜제이앤엘 폐업</a:t>
            </a:r>
            <a:r>
              <a:rPr lang="en-US" altLang="ko-KR" sz="1400" dirty="0"/>
              <a:t>, 3D Algolab </a:t>
            </a:r>
            <a:r>
              <a:rPr lang="ko-KR" altLang="en-US" sz="1400" dirty="0"/>
              <a:t>창업 </a:t>
            </a:r>
            <a:endParaRPr lang="en-US" altLang="ko-KR" sz="1400" dirty="0"/>
          </a:p>
          <a:p>
            <a:r>
              <a:rPr lang="en-US" altLang="ko-KR" sz="1400" dirty="0"/>
              <a:t>2018</a:t>
            </a:r>
            <a:r>
              <a:rPr lang="ko-KR" altLang="en-US" sz="1400" dirty="0"/>
              <a:t>년 </a:t>
            </a:r>
            <a:r>
              <a:rPr lang="en-US" altLang="ko-KR" sz="1400" dirty="0"/>
              <a:t>2</a:t>
            </a:r>
            <a:r>
              <a:rPr lang="ko-KR" altLang="en-US" sz="1400" dirty="0"/>
              <a:t>월</a:t>
            </a:r>
            <a:r>
              <a:rPr lang="en-US" altLang="ko-KR" sz="1400" dirty="0"/>
              <a:t>:  POSCO </a:t>
            </a:r>
            <a:r>
              <a:rPr lang="ko-KR" altLang="en-US" sz="1400" dirty="0"/>
              <a:t>코크스 오븐 </a:t>
            </a:r>
            <a:r>
              <a:rPr lang="en-US" altLang="ko-KR" sz="1400" dirty="0"/>
              <a:t>3D </a:t>
            </a:r>
            <a:r>
              <a:rPr lang="ko-KR" altLang="en-US" sz="1400" dirty="0"/>
              <a:t>검사 장치 </a:t>
            </a:r>
            <a:r>
              <a:rPr lang="en-US" altLang="ko-KR" sz="1400" dirty="0"/>
              <a:t>SW</a:t>
            </a:r>
            <a:r>
              <a:rPr lang="ko-KR" altLang="en-US" sz="1400" dirty="0"/>
              <a:t>개발</a:t>
            </a:r>
            <a:endParaRPr lang="en-US" altLang="ko-KR" sz="1000" dirty="0"/>
          </a:p>
          <a:p>
            <a:pPr marL="0" indent="0" algn="r">
              <a:buNone/>
            </a:pPr>
            <a:r>
              <a:rPr lang="en-US" altLang="ko-KR" sz="1000" dirty="0"/>
              <a:t>(</a:t>
            </a:r>
            <a:r>
              <a:rPr lang="ko-KR" altLang="en-US" sz="1000" dirty="0"/>
              <a:t>참고</a:t>
            </a:r>
            <a:r>
              <a:rPr lang="en-US" altLang="ko-KR" sz="1000" dirty="0"/>
              <a:t>) </a:t>
            </a:r>
            <a:r>
              <a:rPr lang="en-US" altLang="ko-KR" sz="1000" dirty="0">
                <a:hlinkClick r:id="rId2"/>
              </a:rPr>
              <a:t>http://www.mediprinter.com</a:t>
            </a:r>
            <a:r>
              <a:rPr lang="en-US" altLang="ko-KR" sz="1000" dirty="0"/>
              <a:t> </a:t>
            </a:r>
          </a:p>
          <a:p>
            <a:pPr lvl="1"/>
            <a:endParaRPr lang="en-US" altLang="ko-KR" sz="1000" dirty="0"/>
          </a:p>
          <a:p>
            <a:pPr lvl="1"/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134368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D7EA6F-2A87-41E8-AC44-E55BD703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4873" y="1667741"/>
            <a:ext cx="9227127" cy="5190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87B8F5-281F-41EC-BCBB-0454568DEA13}"/>
              </a:ext>
            </a:extLst>
          </p:cNvPr>
          <p:cNvSpPr txBox="1"/>
          <p:nvPr/>
        </p:nvSpPr>
        <p:spPr>
          <a:xfrm>
            <a:off x="471055" y="775855"/>
            <a:ext cx="7786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r>
              <a:rPr lang="ko-KR" altLang="en-US" dirty="0"/>
              <a:t>대의 </a:t>
            </a:r>
            <a:r>
              <a:rPr lang="en-US" altLang="ko-KR" dirty="0"/>
              <a:t>Raspberry PI</a:t>
            </a:r>
            <a:r>
              <a:rPr lang="ko-KR" altLang="en-US" dirty="0"/>
              <a:t> 카메라 모듈을 구매 테스트 환경 구축</a:t>
            </a:r>
            <a:endParaRPr lang="en-US" altLang="ko-KR" dirty="0"/>
          </a:p>
          <a:p>
            <a:r>
              <a:rPr lang="en-US" altLang="ko-KR" dirty="0"/>
              <a:t>But …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80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loud"/>
          <p:cNvSpPr>
            <a:spLocks noChangeAspect="1" noEditPoints="1" noChangeArrowheads="1"/>
          </p:cNvSpPr>
          <p:nvPr/>
        </p:nvSpPr>
        <p:spPr bwMode="auto">
          <a:xfrm>
            <a:off x="3935760" y="548681"/>
            <a:ext cx="4608512" cy="411778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863756" y="1220755"/>
            <a:ext cx="4407919" cy="4154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Tahoma" pitchFamily="34" charset="0"/>
                <a:ea typeface="Tahoma" pitchFamily="34" charset="0"/>
                <a:cs typeface="Tahoma" pitchFamily="34" charset="0"/>
              </a:rPr>
              <a:t>HTML5 (Web app) - </a:t>
            </a:r>
          </a:p>
          <a:p>
            <a:pPr algn="ctr"/>
            <a:r>
              <a:rPr lang="en-US" altLang="ko-KR" sz="1050" b="1" dirty="0">
                <a:latin typeface="Tahoma" pitchFamily="34" charset="0"/>
                <a:ea typeface="Tahoma" pitchFamily="34" charset="0"/>
                <a:cs typeface="Tahoma" pitchFamily="34" charset="0"/>
              </a:rPr>
              <a:t>3D </a:t>
            </a:r>
            <a:r>
              <a:rPr lang="ko-KR" altLang="en-US" sz="1050" b="1" dirty="0">
                <a:latin typeface="Tahoma" pitchFamily="34" charset="0"/>
                <a:ea typeface="Tahoma" pitchFamily="34" charset="0"/>
                <a:cs typeface="Tahoma" pitchFamily="34" charset="0"/>
              </a:rPr>
              <a:t>스캐닝 데이터 참조 자동 모델러 </a:t>
            </a:r>
            <a:endParaRPr lang="en-US" altLang="ko-KR" sz="105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31704" y="2948947"/>
            <a:ext cx="1485276" cy="415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스캔데이터 전처리</a:t>
            </a:r>
            <a:r>
              <a:rPr lang="en-US" altLang="ko-KR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(Preprocessing)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55840" y="1892829"/>
            <a:ext cx="3456384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의공학적 임상경험이 반영된 설계변수 생성모듈</a:t>
            </a:r>
            <a:endParaRPr lang="en-US" altLang="ko-KR" sz="105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11407" y="6078167"/>
            <a:ext cx="2108135" cy="2539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골절환자용 </a:t>
            </a:r>
            <a:r>
              <a:rPr lang="en-US" altLang="ko-KR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3D </a:t>
            </a:r>
            <a:r>
              <a:rPr lang="ko-KR" altLang="en-US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스캐너</a:t>
            </a:r>
            <a:endParaRPr lang="en-US" altLang="ko-KR" sz="105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071664" y="3987129"/>
            <a:ext cx="60841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75920" y="2682982"/>
            <a:ext cx="1485276" cy="415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알고리즘 기반 자동모델 생성</a:t>
            </a:r>
            <a:endParaRPr lang="en-US" altLang="ko-KR" sz="105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위쪽/아래쪽 화살표 35"/>
          <p:cNvSpPr/>
          <p:nvPr/>
        </p:nvSpPr>
        <p:spPr>
          <a:xfrm rot="2192775">
            <a:off x="4511824" y="2276874"/>
            <a:ext cx="288032" cy="672075"/>
          </a:xfrm>
          <a:prstGeom prst="upDownArrow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7" name="위쪽/아래쪽 화살표 36"/>
          <p:cNvSpPr/>
          <p:nvPr/>
        </p:nvSpPr>
        <p:spPr>
          <a:xfrm>
            <a:off x="5961748" y="2210095"/>
            <a:ext cx="216985" cy="508856"/>
          </a:xfrm>
          <a:prstGeom prst="upDownArrow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20120" y="4118616"/>
            <a:ext cx="148527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Internet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87074" y="5245676"/>
            <a:ext cx="1552967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Tahoma" pitchFamily="34" charset="0"/>
                <a:ea typeface="Tahoma" pitchFamily="34" charset="0"/>
                <a:cs typeface="Tahoma" pitchFamily="34" charset="0"/>
              </a:rPr>
              <a:t>클라이언트 웹 브라우저 플러그인</a:t>
            </a:r>
            <a:endParaRPr lang="en-US" altLang="ko-KR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72264" y="1316765"/>
            <a:ext cx="2016224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엔지니어에 의한 </a:t>
            </a:r>
            <a:r>
              <a:rPr lang="en-US" altLang="ko-KR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3D</a:t>
            </a:r>
            <a:r>
              <a:rPr lang="ko-KR" alt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모델링</a:t>
            </a:r>
            <a:r>
              <a:rPr lang="en-US" altLang="ko-KR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ko-KR" alt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프린팅 서비스 플랫폼</a:t>
            </a:r>
            <a:endParaRPr lang="en-US" altLang="ko-KR" sz="1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72264" y="1904224"/>
            <a:ext cx="2016224" cy="4154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Tahoma" pitchFamily="34" charset="0"/>
                <a:ea typeface="Tahoma" pitchFamily="34" charset="0"/>
                <a:cs typeface="Tahoma" pitchFamily="34" charset="0"/>
              </a:rPr>
              <a:t>Parts &amp; material market platform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71664" y="4101545"/>
            <a:ext cx="6084168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  Client PC</a:t>
            </a:r>
            <a:r>
              <a:rPr lang="en-US" altLang="ko-KR" sz="900" dirty="0">
                <a:latin typeface="Tahoma" pitchFamily="34" charset="0"/>
                <a:ea typeface="Tahoma" pitchFamily="34" charset="0"/>
                <a:cs typeface="Tahoma" pitchFamily="34" charset="0"/>
              </a:rPr>
              <a:t>(windows, Mac OS, Linux or iOS, Android)</a:t>
            </a:r>
            <a:endParaRPr lang="en-US" altLang="ko-KR" sz="105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92894" y="5672494"/>
            <a:ext cx="148527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900">
                <a:latin typeface="Tahoma" pitchFamily="34" charset="0"/>
                <a:ea typeface="Tahoma" pitchFamily="34" charset="0"/>
                <a:cs typeface="Tahoma" pitchFamily="34" charset="0"/>
              </a:rPr>
              <a:t>Serial/Bluetooth/WIFI</a:t>
            </a:r>
            <a:endParaRPr lang="en-US" altLang="ko-KR" sz="9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altLang="ko-KR" sz="900" dirty="0">
                <a:latin typeface="Tahoma" pitchFamily="34" charset="0"/>
                <a:ea typeface="Tahoma" pitchFamily="34" charset="0"/>
                <a:cs typeface="Tahoma" pitchFamily="34" charset="0"/>
              </a:rPr>
              <a:t>Interface</a:t>
            </a:r>
          </a:p>
        </p:txBody>
      </p:sp>
      <p:sp>
        <p:nvSpPr>
          <p:cNvPr id="45" name="번개 44"/>
          <p:cNvSpPr/>
          <p:nvPr/>
        </p:nvSpPr>
        <p:spPr>
          <a:xfrm>
            <a:off x="6168008" y="3717035"/>
            <a:ext cx="527034" cy="514871"/>
          </a:xfrm>
          <a:prstGeom prst="lightningBol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59700" y="4581127"/>
            <a:ext cx="5552652" cy="2539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HTML5</a:t>
            </a:r>
            <a:r>
              <a:rPr lang="ko-KR" altLang="en-US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지원 웹 브라우저</a:t>
            </a:r>
            <a:endParaRPr lang="en-US" altLang="ko-KR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32104" y="3044958"/>
            <a:ext cx="1686830" cy="4154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3D </a:t>
            </a:r>
            <a:r>
              <a:rPr lang="ko-KR" altLang="en-US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프린팅 모델 생성</a:t>
            </a:r>
            <a:r>
              <a:rPr lang="en-US" altLang="ko-KR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(STL) or </a:t>
            </a:r>
            <a:r>
              <a:rPr lang="ko-KR" altLang="en-US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프린팅 공정제어</a:t>
            </a:r>
            <a:endParaRPr lang="en-US" altLang="ko-KR" sz="105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8" name="위쪽/아래쪽 화살표 47"/>
          <p:cNvSpPr/>
          <p:nvPr/>
        </p:nvSpPr>
        <p:spPr>
          <a:xfrm>
            <a:off x="7680176" y="2372885"/>
            <a:ext cx="216024" cy="672075"/>
          </a:xfrm>
          <a:prstGeom prst="upDownArrow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47928" y="3909055"/>
            <a:ext cx="14852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Tahoma" pitchFamily="34" charset="0"/>
                <a:ea typeface="Tahoma" pitchFamily="34" charset="0"/>
                <a:cs typeface="Tahoma" pitchFamily="34" charset="0"/>
              </a:rPr>
              <a:t>Internet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72264" y="2514381"/>
            <a:ext cx="2016224" cy="2539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Tahoma" pitchFamily="34" charset="0"/>
                <a:ea typeface="Tahoma" pitchFamily="34" charset="0"/>
                <a:cs typeface="Tahoma" pitchFamily="34" charset="0"/>
              </a:rPr>
              <a:t>커뮤니티</a:t>
            </a:r>
            <a:r>
              <a:rPr lang="en-US" altLang="ko-KR" sz="1050" b="1" dirty="0">
                <a:latin typeface="Tahoma" pitchFamily="34" charset="0"/>
                <a:ea typeface="Tahoma" pitchFamily="34" charset="0"/>
                <a:cs typeface="Tahoma" pitchFamily="34" charset="0"/>
              </a:rPr>
              <a:t> &amp; etc</a:t>
            </a: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623" r="9179" b="10693"/>
          <a:stretch>
            <a:fillRect/>
          </a:stretch>
        </p:blipFill>
        <p:spPr bwMode="auto">
          <a:xfrm>
            <a:off x="1799338" y="4933305"/>
            <a:ext cx="1224136" cy="109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>
          <a:blip r:embed="rId4" cstate="print"/>
          <a:srcRect l="33365" b="14617"/>
          <a:stretch>
            <a:fillRect/>
          </a:stretch>
        </p:blipFill>
        <p:spPr bwMode="auto">
          <a:xfrm rot="21040653">
            <a:off x="2842469" y="1713609"/>
            <a:ext cx="1002320" cy="1264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" name="Picture 2" descr="http://media.dunkedcdn.com/assets/prod/41499/950x0_p17tg3clnhgh11jt71jrd1tk7r3u7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 rot="187863">
            <a:off x="7266908" y="4822676"/>
            <a:ext cx="1379908" cy="9671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" name="위쪽 화살표 57"/>
          <p:cNvSpPr/>
          <p:nvPr/>
        </p:nvSpPr>
        <p:spPr>
          <a:xfrm>
            <a:off x="4060161" y="5617134"/>
            <a:ext cx="242410" cy="48005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위쪽 화살표 58"/>
          <p:cNvSpPr/>
          <p:nvPr/>
        </p:nvSpPr>
        <p:spPr>
          <a:xfrm>
            <a:off x="3863756" y="4834948"/>
            <a:ext cx="242441" cy="423767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위쪽 화살표 59"/>
          <p:cNvSpPr/>
          <p:nvPr/>
        </p:nvSpPr>
        <p:spPr>
          <a:xfrm>
            <a:off x="4295800" y="3525011"/>
            <a:ext cx="288032" cy="576064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023992" y="3621021"/>
            <a:ext cx="3672408" cy="25391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Web Server</a:t>
            </a:r>
            <a:r>
              <a:rPr lang="en-US" altLang="ko-KR" sz="900" dirty="0">
                <a:latin typeface="Tahoma" pitchFamily="34" charset="0"/>
                <a:ea typeface="Tahoma" pitchFamily="34" charset="0"/>
                <a:cs typeface="Tahoma" pitchFamily="34" charset="0"/>
              </a:rPr>
              <a:t>(Web server SW &amp; OS, </a:t>
            </a:r>
            <a:r>
              <a:rPr lang="ko-KR" altLang="en-US" sz="9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ko-KR" sz="900" dirty="0">
                <a:latin typeface="Tahoma" pitchFamily="34" charset="0"/>
                <a:ea typeface="Tahoma" pitchFamily="34" charset="0"/>
                <a:cs typeface="Tahoma" pitchFamily="34" charset="0"/>
              </a:rPr>
              <a:t>Real HW server or Cloud)</a:t>
            </a:r>
            <a:endParaRPr lang="en-US" altLang="ko-KR" sz="105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06688" y="4581130"/>
            <a:ext cx="381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위쪽 화살표 61"/>
          <p:cNvSpPr/>
          <p:nvPr/>
        </p:nvSpPr>
        <p:spPr>
          <a:xfrm rot="3452279">
            <a:off x="4939413" y="2857517"/>
            <a:ext cx="384043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위쪽 화살표 62"/>
          <p:cNvSpPr/>
          <p:nvPr/>
        </p:nvSpPr>
        <p:spPr>
          <a:xfrm rot="6891093">
            <a:off x="6871570" y="2644172"/>
            <a:ext cx="384043" cy="43204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위쪽 화살표 63"/>
          <p:cNvSpPr/>
          <p:nvPr/>
        </p:nvSpPr>
        <p:spPr>
          <a:xfrm rot="10951349">
            <a:off x="8126023" y="4110587"/>
            <a:ext cx="338125" cy="845988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7968208" y="60212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3D Model data or 3D Printed Medical Device</a:t>
            </a:r>
            <a:endParaRPr lang="ko-KR" altLang="en-US" sz="900" dirty="0"/>
          </a:p>
        </p:txBody>
      </p:sp>
      <p:pic>
        <p:nvPicPr>
          <p:cNvPr id="1031" name="Picture 7" descr="Internet Explorer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31797" y="4677139"/>
            <a:ext cx="357353" cy="480000"/>
          </a:xfrm>
          <a:prstGeom prst="rect">
            <a:avLst/>
          </a:prstGeom>
          <a:noFill/>
        </p:spPr>
      </p:pic>
      <p:pic>
        <p:nvPicPr>
          <p:cNvPr id="1033" name="Picture 9" descr="Firefox 데스크톱"/>
          <p:cNvPicPr>
            <a:picLocks noChangeAspect="1" noChangeArrowheads="1"/>
          </p:cNvPicPr>
          <p:nvPr/>
        </p:nvPicPr>
        <p:blipFill>
          <a:blip r:embed="rId8" cstate="print"/>
          <a:srcRect r="62709"/>
          <a:stretch>
            <a:fillRect/>
          </a:stretch>
        </p:blipFill>
        <p:spPr bwMode="auto">
          <a:xfrm>
            <a:off x="2207572" y="4677139"/>
            <a:ext cx="364367" cy="490736"/>
          </a:xfrm>
          <a:prstGeom prst="rect">
            <a:avLst/>
          </a:prstGeom>
          <a:noFill/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9" cstate="print"/>
          <a:srcRect b="28212"/>
          <a:stretch>
            <a:fillRect/>
          </a:stretch>
        </p:blipFill>
        <p:spPr bwMode="auto">
          <a:xfrm rot="11185091" flipV="1">
            <a:off x="8616280" y="4965171"/>
            <a:ext cx="1368152" cy="103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Box 41"/>
          <p:cNvSpPr txBox="1"/>
          <p:nvPr/>
        </p:nvSpPr>
        <p:spPr>
          <a:xfrm>
            <a:off x="4583832" y="6085921"/>
            <a:ext cx="2108135" cy="2539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3D X-ray/CT/MRI </a:t>
            </a:r>
            <a:r>
              <a:rPr lang="en-US" altLang="ko-KR" sz="105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Dicom</a:t>
            </a:r>
            <a:r>
              <a:rPr lang="en-US" altLang="ko-KR" sz="1050" dirty="0">
                <a:latin typeface="Tahoma" pitchFamily="34" charset="0"/>
                <a:ea typeface="Tahoma" pitchFamily="34" charset="0"/>
                <a:cs typeface="Tahoma" pitchFamily="34" charset="0"/>
              </a:rPr>
              <a:t> file </a:t>
            </a:r>
          </a:p>
        </p:txBody>
      </p:sp>
      <p:sp>
        <p:nvSpPr>
          <p:cNvPr id="51" name="위쪽 화살표 50"/>
          <p:cNvSpPr/>
          <p:nvPr/>
        </p:nvSpPr>
        <p:spPr>
          <a:xfrm>
            <a:off x="4851978" y="4858492"/>
            <a:ext cx="242410" cy="1183335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77619" y="4947703"/>
            <a:ext cx="649306" cy="1015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57" name="Picture 2"/>
          <p:cNvPicPr>
            <a:picLocks noGrp="1"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959268" y="4944862"/>
            <a:ext cx="676216" cy="1001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직사각형 1"/>
          <p:cNvSpPr/>
          <p:nvPr/>
        </p:nvSpPr>
        <p:spPr>
          <a:xfrm>
            <a:off x="1604850" y="336744"/>
            <a:ext cx="69580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u="sng">
                <a:solidFill>
                  <a:srgbClr val="C00000"/>
                </a:solidFill>
              </a:rPr>
              <a:t>Medi</a:t>
            </a:r>
            <a:r>
              <a:rPr lang="en-US" altLang="ko-KR" sz="4400" b="1" u="sng"/>
              <a:t>Printer.com</a:t>
            </a:r>
            <a:endParaRPr lang="ko-KR" altLang="en-US" sz="4400" u="sng"/>
          </a:p>
        </p:txBody>
      </p:sp>
      <p:sp>
        <p:nvSpPr>
          <p:cNvPr id="4" name="TextBox 3"/>
          <p:cNvSpPr txBox="1"/>
          <p:nvPr/>
        </p:nvSpPr>
        <p:spPr>
          <a:xfrm>
            <a:off x="8320443" y="4319408"/>
            <a:ext cx="1393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주문</a:t>
            </a:r>
            <a:r>
              <a:rPr lang="en-US" altLang="ko-KR" sz="1100"/>
              <a:t>/</a:t>
            </a:r>
            <a:r>
              <a:rPr lang="ko-KR" altLang="en-US" sz="1100"/>
              <a:t>배송</a:t>
            </a:r>
          </a:p>
        </p:txBody>
      </p:sp>
    </p:spTree>
    <p:extLst>
      <p:ext uri="{BB962C8B-B14F-4D97-AF65-F5344CB8AC3E}">
        <p14:creationId xmlns:p14="http://schemas.microsoft.com/office/powerpoint/2010/main" val="3865092550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5F07E-1BEA-47CD-992A-88AC8868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분석</a:t>
            </a:r>
          </a:p>
        </p:txBody>
      </p:sp>
      <p:pic>
        <p:nvPicPr>
          <p:cNvPr id="2050" name="Picture 2" descr="https://lh5.googleusercontent.com/9nv1iDDrDruaZkvCemOTY26lG-q6QkDsAUhQKuCg1pCb4-opXhaoPDmYKWm1TZ0NptCA7uv2rJEEi5fB1g2jaHNexvlXLealsEMpvUu-_JEoanVzkBrDRnheaygZ9kmOqNFv2Zjo">
            <a:extLst>
              <a:ext uri="{FF2B5EF4-FFF2-40B4-BE49-F238E27FC236}">
                <a16:creationId xmlns:a16="http://schemas.microsoft.com/office/drawing/2014/main" id="{9088A531-3794-4E53-8640-5D09E0083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87" y="2203851"/>
            <a:ext cx="4793239" cy="229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968A54-E83E-4AA2-BB90-516CA2795210}"/>
              </a:ext>
            </a:extLst>
          </p:cNvPr>
          <p:cNvSpPr txBox="1"/>
          <p:nvPr/>
        </p:nvSpPr>
        <p:spPr>
          <a:xfrm>
            <a:off x="466658" y="4668966"/>
            <a:ext cx="5233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2013</a:t>
            </a:r>
            <a:r>
              <a:rPr lang="ko-KR" altLang="en-US" sz="1200" dirty="0"/>
              <a:t>년 기준으로도 연간 </a:t>
            </a:r>
            <a:r>
              <a:rPr lang="en-US" altLang="ko-KR" sz="1200" dirty="0"/>
              <a:t>220</a:t>
            </a:r>
            <a:r>
              <a:rPr lang="ko-KR" altLang="en-US" sz="1200" dirty="0"/>
              <a:t>만명</a:t>
            </a:r>
            <a:r>
              <a:rPr lang="en-US" altLang="ko-KR" sz="1200" dirty="0"/>
              <a:t>(4.3%/year)</a:t>
            </a:r>
            <a:r>
              <a:rPr lang="ko-KR" altLang="en-US" sz="1200" dirty="0"/>
              <a:t>으로 미국 평균 골절 환자 비율</a:t>
            </a:r>
            <a:r>
              <a:rPr lang="en-US" altLang="ko-KR" sz="1200" dirty="0"/>
              <a:t>(2.4 %/year) </a:t>
            </a:r>
            <a:r>
              <a:rPr lang="ko-KR" altLang="en-US" sz="1200" dirty="0"/>
              <a:t>보다 약 </a:t>
            </a:r>
            <a:r>
              <a:rPr lang="en-US" altLang="ko-KR" sz="1200" dirty="0"/>
              <a:t>2</a:t>
            </a:r>
            <a:r>
              <a:rPr lang="ko-KR" altLang="en-US" sz="1200" dirty="0"/>
              <a:t>배 정도 높음</a:t>
            </a:r>
            <a:r>
              <a:rPr lang="en-US" altLang="ko-KR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수명연장으로 인한 노인성 골절 비율도 증가 추세가 원인으로 보임</a:t>
            </a:r>
            <a:r>
              <a:rPr lang="en-US" altLang="ko-KR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골절환자가 아니라 인공관절 수술 후 고정 장치 등에도 활용가능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6888E-876B-4C07-AFA6-12398ADC23FD}"/>
              </a:ext>
            </a:extLst>
          </p:cNvPr>
          <p:cNvSpPr txBox="1"/>
          <p:nvPr/>
        </p:nvSpPr>
        <p:spPr>
          <a:xfrm>
            <a:off x="356260" y="5961413"/>
            <a:ext cx="6001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/>
              <a:t>청년의사신문</a:t>
            </a:r>
            <a:r>
              <a:rPr lang="en-US" altLang="ko-KR" sz="1200" dirty="0"/>
              <a:t>(</a:t>
            </a:r>
            <a:r>
              <a:rPr lang="en-US" altLang="ko-KR" sz="1200" dirty="0">
                <a:hlinkClick r:id="rId3"/>
              </a:rPr>
              <a:t>http://m.docdocdoc.co.kr/news/articleView.html?idxno=167980</a:t>
            </a:r>
            <a:r>
              <a:rPr lang="en-US" altLang="ko-KR" sz="1200" dirty="0"/>
              <a:t> )</a:t>
            </a:r>
            <a:endParaRPr lang="ko-KR" altLang="en-US" sz="1200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1B98532F-9D96-4A5F-AD5B-33256EE46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2116441"/>
              </p:ext>
            </p:extLst>
          </p:nvPr>
        </p:nvGraphicFramePr>
        <p:xfrm>
          <a:off x="6357968" y="1930511"/>
          <a:ext cx="5129224" cy="3451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7B4EA5D-FF3D-4207-BBBE-C4BE6C9EC727}"/>
              </a:ext>
            </a:extLst>
          </p:cNvPr>
          <p:cNvSpPr txBox="1"/>
          <p:nvPr/>
        </p:nvSpPr>
        <p:spPr>
          <a:xfrm>
            <a:off x="6357968" y="5540770"/>
            <a:ext cx="56699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lt"/>
              </a:rPr>
              <a:t>국내 전체 골절환자</a:t>
            </a:r>
            <a:r>
              <a:rPr lang="en-US" altLang="ko-KR" sz="1100" dirty="0">
                <a:latin typeface="+mj-lt"/>
              </a:rPr>
              <a:t> 220</a:t>
            </a:r>
            <a:r>
              <a:rPr lang="ko-KR" altLang="en-US" sz="1100" dirty="0">
                <a:latin typeface="+mj-lt"/>
              </a:rPr>
              <a:t>만명 중 단</a:t>
            </a:r>
            <a:r>
              <a:rPr lang="en-US" altLang="ko-KR" sz="1100" dirty="0">
                <a:latin typeface="+mj-lt"/>
              </a:rPr>
              <a:t>,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100" dirty="0">
                <a:latin typeface="+mj-lt"/>
              </a:rPr>
              <a:t>1%</a:t>
            </a:r>
            <a:r>
              <a:rPr lang="ko-KR" altLang="en-US" sz="1100" dirty="0">
                <a:latin typeface="+mj-lt"/>
              </a:rPr>
              <a:t> 확보 시</a:t>
            </a:r>
            <a:r>
              <a:rPr lang="en-US" altLang="ko-KR" sz="1100" dirty="0">
                <a:latin typeface="+mj-lt"/>
              </a:rPr>
              <a:t>, </a:t>
            </a:r>
            <a:r>
              <a:rPr lang="ko-KR" altLang="en-US" sz="1100" dirty="0">
                <a:latin typeface="+mj-lt"/>
              </a:rPr>
              <a:t>단가 </a:t>
            </a:r>
            <a:r>
              <a:rPr lang="en-US" altLang="ko-KR" sz="1100" dirty="0">
                <a:latin typeface="+mj-lt"/>
              </a:rPr>
              <a:t>30</a:t>
            </a:r>
            <a:r>
              <a:rPr lang="ko-KR" altLang="en-US" sz="1100" dirty="0">
                <a:latin typeface="+mj-lt"/>
              </a:rPr>
              <a:t>만원 기준 </a:t>
            </a:r>
            <a:r>
              <a:rPr lang="en-US" altLang="ko-KR" sz="1100" dirty="0">
                <a:latin typeface="+mj-lt"/>
              </a:rPr>
              <a:t>66</a:t>
            </a:r>
            <a:r>
              <a:rPr lang="ko-KR" altLang="en-US" sz="1100" dirty="0">
                <a:latin typeface="+mj-lt"/>
              </a:rPr>
              <a:t>억 매출 가능</a:t>
            </a:r>
            <a:r>
              <a:rPr lang="en-US" altLang="ko-KR" sz="1100" dirty="0">
                <a:latin typeface="+mj-lt"/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lt"/>
              </a:rPr>
              <a:t>단가 분석</a:t>
            </a:r>
            <a:r>
              <a:rPr lang="en-US" altLang="ko-KR" sz="1100" dirty="0">
                <a:latin typeface="+mj-lt"/>
              </a:rPr>
              <a:t>: </a:t>
            </a:r>
            <a:r>
              <a:rPr lang="ko-KR" altLang="en-US" sz="1100" dirty="0">
                <a:latin typeface="+mj-lt"/>
              </a:rPr>
              <a:t>평균 재료비 약 </a:t>
            </a:r>
            <a:r>
              <a:rPr lang="en-US" altLang="ko-KR" sz="1100" dirty="0">
                <a:latin typeface="+mj-lt"/>
              </a:rPr>
              <a:t>250 g</a:t>
            </a:r>
            <a:endParaRPr lang="ko-KR" alt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276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65B89-9326-4A23-874B-544D8962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Reference: THES</a:t>
            </a:r>
            <a:r>
              <a:rPr lang="ko-KR" altLang="en-US" b="1" dirty="0"/>
              <a:t> </a:t>
            </a:r>
            <a:r>
              <a:rPr lang="en-US" altLang="ko-KR" b="1" dirty="0"/>
              <a:t>Proposal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4902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57474"/>
            <a:ext cx="12192000" cy="200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82880"/>
            <a:ext cx="10013430" cy="8811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68665"/>
            <a:ext cx="5076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수평선B" panose="02030600000101010101" pitchFamily="18" charset="-127"/>
                <a:ea typeface="HY수평선B" panose="02030600000101010101" pitchFamily="18" charset="-127"/>
                <a:cs typeface="+mn-cs"/>
              </a:rPr>
              <a:t>사업 추진 배경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82690" y="1873341"/>
            <a:ext cx="15198890" cy="65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108" y="1316036"/>
            <a:ext cx="47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REMENTO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3D STUDIO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운영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75" y="2199813"/>
            <a:ext cx="6477000" cy="3924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49" y="2411986"/>
            <a:ext cx="53054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현 </a:t>
            </a:r>
            <a:r>
              <a:rPr lang="en-US" altLang="ko-KR" dirty="0"/>
              <a:t>3D </a:t>
            </a:r>
            <a:r>
              <a:rPr lang="ko-KR" altLang="en-US" dirty="0"/>
              <a:t>컨텐츠 서비스 시행 및 스튜디오 운영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피규어 </a:t>
            </a:r>
            <a:r>
              <a:rPr lang="en-US" altLang="ko-KR" dirty="0"/>
              <a:t>, 3D </a:t>
            </a:r>
            <a:r>
              <a:rPr lang="ko-KR" altLang="en-US" dirty="0"/>
              <a:t>모델링 </a:t>
            </a:r>
            <a:r>
              <a:rPr lang="en-US" altLang="ko-KR" dirty="0"/>
              <a:t>, 3D </a:t>
            </a:r>
            <a:r>
              <a:rPr lang="ko-KR" altLang="en-US" dirty="0"/>
              <a:t>프린팅 출력 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기구 설계 등의 </a:t>
            </a:r>
            <a:r>
              <a:rPr lang="en-US" altLang="ko-KR" dirty="0"/>
              <a:t>3D </a:t>
            </a:r>
            <a:r>
              <a:rPr lang="ko-KR" altLang="en-US" dirty="0"/>
              <a:t>관련 사업 진행 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사업 경험을 토대로 한 </a:t>
            </a:r>
            <a:r>
              <a:rPr lang="en-US" altLang="ko-KR" dirty="0"/>
              <a:t>3D </a:t>
            </a:r>
            <a:r>
              <a:rPr lang="ko-KR" altLang="en-US" dirty="0"/>
              <a:t>업계 동향 및 소비자들의 시장 니즈 분석 데이터 보유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관련 토탈 서비스 를 바탕으로 융 복합 비즈니스 모델 제시 가능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386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57474"/>
            <a:ext cx="12192000" cy="200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82880"/>
            <a:ext cx="9878518" cy="8811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68665"/>
            <a:ext cx="407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수평선B" panose="02030600000101010101" pitchFamily="18" charset="-127"/>
                <a:ea typeface="HY수평선B" panose="02030600000101010101" pitchFamily="18" charset="-127"/>
                <a:cs typeface="+mn-cs"/>
              </a:rPr>
              <a:t>제품 개요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20735" r="-5144" b="13172"/>
          <a:stretch/>
        </p:blipFill>
        <p:spPr>
          <a:xfrm>
            <a:off x="0" y="1738041"/>
            <a:ext cx="6481082" cy="4283526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962400" y="3185040"/>
            <a:ext cx="1085850" cy="1104899"/>
          </a:xfrm>
          <a:prstGeom prst="ellipse">
            <a:avLst/>
          </a:prstGeom>
          <a:solidFill>
            <a:srgbClr val="FFC000">
              <a:alpha val="1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t="19444" r="43750" b="9583"/>
          <a:stretch/>
        </p:blipFill>
        <p:spPr>
          <a:xfrm>
            <a:off x="6080103" y="1175280"/>
            <a:ext cx="1455467" cy="27045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10532" y="1835879"/>
            <a:ext cx="428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LED ( </a:t>
            </a:r>
            <a:r>
              <a:rPr lang="ko-KR" altLang="en-US" b="1" dirty="0"/>
              <a:t>자동 광원 조절 기능 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10532" y="2316462"/>
            <a:ext cx="254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4K Pixel </a:t>
            </a:r>
            <a:r>
              <a:rPr lang="ko-KR" altLang="en-US" b="1" dirty="0"/>
              <a:t>카메라모듈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181600" y="3737489"/>
            <a:ext cx="56197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524250" y="4745768"/>
            <a:ext cx="723900" cy="768797"/>
          </a:xfrm>
          <a:prstGeom prst="ellipse">
            <a:avLst/>
          </a:prstGeom>
          <a:solidFill>
            <a:srgbClr val="FFC000">
              <a:alpha val="1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428784" y="5319112"/>
            <a:ext cx="829016" cy="13887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94667" y="2720207"/>
            <a:ext cx="431314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섹션 별 파트로 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카메라 모듈 당 </a:t>
            </a:r>
            <a:r>
              <a:rPr lang="en-US" altLang="ko-KR" dirty="0"/>
              <a:t>2</a:t>
            </a:r>
            <a:r>
              <a:rPr lang="ko-KR" altLang="en-US" dirty="0"/>
              <a:t>대의 </a:t>
            </a:r>
            <a:r>
              <a:rPr lang="en-US" altLang="ko-KR" dirty="0"/>
              <a:t>LED  </a:t>
            </a:r>
            <a:r>
              <a:rPr lang="ko-KR" altLang="en-US" dirty="0"/>
              <a:t>조명 </a:t>
            </a:r>
            <a:r>
              <a:rPr lang="en-US" altLang="ko-KR" dirty="0"/>
              <a:t>SET 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- 150</a:t>
            </a:r>
            <a:r>
              <a:rPr lang="ko-KR" altLang="en-US" dirty="0"/>
              <a:t>대</a:t>
            </a:r>
            <a:r>
              <a:rPr lang="en-US" altLang="ko-KR" dirty="0"/>
              <a:t> </a:t>
            </a:r>
            <a:r>
              <a:rPr lang="ko-KR" altLang="en-US" dirty="0"/>
              <a:t>카메라 모듈 탑재 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18" y="5058163"/>
            <a:ext cx="2362200" cy="117165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49268" y="4274578"/>
            <a:ext cx="314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포토그래매트리 서버 구축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10532" y="4722269"/>
            <a:ext cx="501967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고해상카메라 와 </a:t>
            </a:r>
            <a:r>
              <a:rPr lang="en-US" altLang="ko-KR" dirty="0"/>
              <a:t>3</a:t>
            </a:r>
            <a:r>
              <a:rPr lang="ko-KR" altLang="en-US" dirty="0"/>
              <a:t>차원 좌표 획득 기술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좌표 값 을 통한 </a:t>
            </a:r>
            <a:r>
              <a:rPr lang="en-US" altLang="ko-KR" dirty="0"/>
              <a:t>3D </a:t>
            </a:r>
            <a:r>
              <a:rPr lang="ko-KR" altLang="en-US" dirty="0"/>
              <a:t>이미지 합성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허브를 통한 서버 구축 및 무선 제공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키오스크 와 연계 </a:t>
            </a:r>
            <a:r>
              <a:rPr lang="en-US" altLang="ko-KR" dirty="0"/>
              <a:t>/ </a:t>
            </a:r>
            <a:r>
              <a:rPr lang="ko-KR" altLang="en-US" dirty="0"/>
              <a:t>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1042675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57474"/>
            <a:ext cx="12192000" cy="200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82880"/>
            <a:ext cx="10028420" cy="8811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68665"/>
            <a:ext cx="407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수평선B" panose="02030600000101010101" pitchFamily="18" charset="-127"/>
                <a:ea typeface="HY수평선B" panose="02030600000101010101" pitchFamily="18" charset="-127"/>
                <a:cs typeface="+mn-cs"/>
              </a:rPr>
              <a:t>제품 개요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81" b="49121" l="61" r="39903">
                        <a14:foregroundMark x1="10612" y1="41176" x2="10612" y2="41176"/>
                        <a14:foregroundMark x1="5822" y1="37902" x2="5822" y2="37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3333" r="59177" b="50855"/>
          <a:stretch/>
        </p:blipFill>
        <p:spPr>
          <a:xfrm>
            <a:off x="387901" y="2033746"/>
            <a:ext cx="2293630" cy="20121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262" y="1957736"/>
            <a:ext cx="1047387" cy="2191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0" t="49722" r="1944" b="8194"/>
          <a:stretch/>
        </p:blipFill>
        <p:spPr>
          <a:xfrm>
            <a:off x="7329616" y="1384783"/>
            <a:ext cx="4665239" cy="4431244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4590799" y="1717664"/>
            <a:ext cx="1085850" cy="1104899"/>
          </a:xfrm>
          <a:prstGeom prst="ellipse">
            <a:avLst/>
          </a:prstGeom>
          <a:solidFill>
            <a:srgbClr val="FFC000">
              <a:alpha val="1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2991103" y="3039812"/>
            <a:ext cx="771781" cy="583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2760" y="1249814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3D </a:t>
            </a:r>
            <a:r>
              <a:rPr lang="ko-KR" altLang="en-US" sz="2000" b="1" dirty="0"/>
              <a:t>포토 부스 프로세스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6403238" y="3039812"/>
            <a:ext cx="771781" cy="583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2760" y="4341169"/>
            <a:ext cx="61576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촬영된 이미지 는 서버를 통해 랜더링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키오스크 를 통해 포토부스 동작 구현 및 </a:t>
            </a:r>
            <a:r>
              <a:rPr lang="en-US" altLang="ko-KR" dirty="0"/>
              <a:t>               3D </a:t>
            </a:r>
            <a:r>
              <a:rPr lang="ko-KR" altLang="en-US" dirty="0"/>
              <a:t>모델링</a:t>
            </a:r>
            <a:r>
              <a:rPr lang="en-US" altLang="ko-KR" dirty="0"/>
              <a:t> </a:t>
            </a:r>
            <a:r>
              <a:rPr lang="ko-KR" altLang="en-US" dirty="0"/>
              <a:t>뷰어 제공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피규어 제작 및 </a:t>
            </a:r>
            <a:r>
              <a:rPr lang="en-US" altLang="ko-KR" dirty="0"/>
              <a:t>3D </a:t>
            </a:r>
            <a:r>
              <a:rPr lang="ko-KR" altLang="en-US" dirty="0"/>
              <a:t>모델링 데이터 제공                  </a:t>
            </a:r>
            <a:r>
              <a:rPr lang="en-US" altLang="ko-KR" dirty="0"/>
              <a:t>( </a:t>
            </a:r>
            <a:r>
              <a:rPr lang="ko-KR" altLang="en-US" dirty="0"/>
              <a:t>다양한 플랫폼 응용 가능 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4286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57474"/>
            <a:ext cx="12192000" cy="200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82880"/>
            <a:ext cx="9893508" cy="8811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68665"/>
            <a:ext cx="407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>
                <a:solidFill>
                  <a:prstClr val="white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비즈니스 모델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수평선B" panose="02030600000101010101" pitchFamily="18" charset="-127"/>
              <a:ea typeface="HY수평선B" panose="0203060000010101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6085" y="1385447"/>
            <a:ext cx="6198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◎ 신체 분석 데이터를 이용한 비즈니스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085" y="2289556"/>
            <a:ext cx="5972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헬스 분야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신체 체성분 분석 시스템 과 접목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소비자의 신체 분석 데이터를 </a:t>
            </a:r>
            <a:r>
              <a:rPr lang="en-US" altLang="ko-KR" dirty="0"/>
              <a:t>3D </a:t>
            </a:r>
            <a:r>
              <a:rPr lang="ko-KR" altLang="en-US" dirty="0"/>
              <a:t>뷰어를 통해 정확한 수치 데이터 제공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효율적인 운동량 및 변화량 시각적 정보 제공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휘트니스 </a:t>
            </a:r>
            <a:r>
              <a:rPr lang="en-US" altLang="ko-KR" dirty="0"/>
              <a:t>, </a:t>
            </a:r>
            <a:r>
              <a:rPr lang="ko-KR" altLang="en-US" dirty="0"/>
              <a:t>프로 운동 선수 들의 차별하고 다양한 정보 수집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0" y="2438965"/>
            <a:ext cx="3766498" cy="26283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499346"/>
            <a:ext cx="1855253" cy="25075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324600" y="2438965"/>
            <a:ext cx="5614348" cy="262833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65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57474"/>
            <a:ext cx="12192000" cy="200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82880"/>
            <a:ext cx="9758597" cy="8811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68665"/>
            <a:ext cx="407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수평선B" panose="02030600000101010101" pitchFamily="18" charset="-127"/>
                <a:ea typeface="HY수평선B" panose="02030600000101010101" pitchFamily="18" charset="-127"/>
                <a:cs typeface="+mn-cs"/>
              </a:rPr>
              <a:t>비즈니스 모델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6085" y="1385447"/>
            <a:ext cx="6198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◎ 신체 분석 데이터를 이용한 비즈니스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825" y="2343477"/>
            <a:ext cx="597217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분야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성형 외과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치 의과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재활의학과 등 에 접목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모델링 을 통한 데이터를 토대로 예측 비교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및    시술 시 디테일 한 의료정보 제공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프린팅을 통한 환자 신체에 맞는 의료용품 제작   가능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050" name="Picture 2" descr="http://blogfiles.naver.net/20160808_256/3dstory0407_1470639371990q8Gks_JPEG/%C0%C7%B7%E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624" y="4382073"/>
            <a:ext cx="2645284" cy="218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D 의료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5637" r="9608" b="9691"/>
          <a:stretch/>
        </p:blipFill>
        <p:spPr bwMode="auto">
          <a:xfrm>
            <a:off x="8792908" y="4423248"/>
            <a:ext cx="2766943" cy="218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43782"/>
            <a:ext cx="5393816" cy="282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8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657474"/>
            <a:ext cx="12192000" cy="200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" y="182880"/>
            <a:ext cx="4736892" cy="8811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68665"/>
            <a:ext cx="407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>
                <a:solidFill>
                  <a:prstClr val="white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비즈니스 모델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수평선B" panose="02030600000101010101" pitchFamily="18" charset="-127"/>
              <a:ea typeface="HY수평선B" panose="0203060000010101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6085" y="1385447"/>
            <a:ext cx="6198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◎ 3D </a:t>
            </a:r>
            <a:r>
              <a:rPr lang="ko-KR" altLang="en-US" sz="2000" b="1" dirty="0"/>
              <a:t>모델링 데이터를 이용한 뷰어 서비스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085" y="2289556"/>
            <a:ext cx="5972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패션 분야 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기존 </a:t>
            </a:r>
            <a:r>
              <a:rPr lang="en-US" altLang="ko-KR" dirty="0"/>
              <a:t>2D </a:t>
            </a:r>
            <a:r>
              <a:rPr lang="ko-KR" altLang="en-US" dirty="0"/>
              <a:t>사진이 아닌 </a:t>
            </a:r>
            <a:r>
              <a:rPr lang="en-US" altLang="ko-KR" dirty="0"/>
              <a:t>3D </a:t>
            </a:r>
            <a:r>
              <a:rPr lang="ko-KR" altLang="en-US" dirty="0"/>
              <a:t>데이터를 보여주어 다양한 각도에서의 상품 이미지 정보 제공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온라인 몰의 시장 성장으로 정확한 상품 정보를      얻고자 하는 소비자의 니즈 반영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스캔 </a:t>
            </a:r>
            <a:r>
              <a:rPr lang="en-US" altLang="ko-KR" dirty="0"/>
              <a:t>, 3D </a:t>
            </a:r>
            <a:r>
              <a:rPr lang="ko-KR" altLang="en-US" dirty="0"/>
              <a:t>이식 등 일련의 프로세스 제공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온라인 상의 </a:t>
            </a:r>
            <a:r>
              <a:rPr lang="en-US" altLang="ko-KR" dirty="0"/>
              <a:t>3D </a:t>
            </a:r>
            <a:r>
              <a:rPr lang="ko-KR" altLang="en-US" dirty="0"/>
              <a:t>광고 시장의 확대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16"/>
          <a:stretch/>
        </p:blipFill>
        <p:spPr>
          <a:xfrm>
            <a:off x="6572249" y="2762443"/>
            <a:ext cx="5153025" cy="23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8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7291100"/>
              </p:ext>
            </p:extLst>
          </p:nvPr>
        </p:nvGraphicFramePr>
        <p:xfrm>
          <a:off x="304799" y="349566"/>
          <a:ext cx="11582401" cy="5780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993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E9E2-FA55-41DE-8D8C-E38B5BE9CB2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E62A73-9702-4D03-837D-6BF6E7EC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26" y="346475"/>
            <a:ext cx="5408998" cy="28497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454252" y="4772225"/>
            <a:ext cx="3020379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ahoma"/>
                <a:cs typeface="Tahoma"/>
              </a:rPr>
              <a:t>3D</a:t>
            </a:r>
            <a:r>
              <a:rPr lang="en-US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Tahoma"/>
                <a:cs typeface="Tahoma"/>
              </a:rPr>
              <a:t>Modeling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6653" y="5408895"/>
            <a:ext cx="2888226" cy="64633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Tahoma"/>
                <a:cs typeface="Tahoma"/>
              </a:rPr>
              <a:t>3D Printing</a:t>
            </a:r>
          </a:p>
        </p:txBody>
      </p:sp>
      <p:pic>
        <p:nvPicPr>
          <p:cNvPr id="9" name="_x130027688" descr="EMB00001b402d0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6959" y="737685"/>
            <a:ext cx="3034640" cy="242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87213" y="3865319"/>
            <a:ext cx="3192280" cy="64633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92D050"/>
                </a:solidFill>
                <a:latin typeface="Tahoma"/>
                <a:cs typeface="Tahoma"/>
              </a:rPr>
              <a:t>3D Scanning</a:t>
            </a:r>
            <a:endParaRPr lang="en-US" sz="3600" b="1" dirty="0">
              <a:solidFill>
                <a:srgbClr val="92D050"/>
              </a:solidFill>
              <a:latin typeface="Tahoma"/>
              <a:cs typeface="Tahom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A72BA-7424-4FCB-9452-3B155CD610C4}"/>
              </a:ext>
            </a:extLst>
          </p:cNvPr>
          <p:cNvSpPr txBox="1"/>
          <p:nvPr/>
        </p:nvSpPr>
        <p:spPr>
          <a:xfrm>
            <a:off x="3121426" y="6142192"/>
            <a:ext cx="64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프린팅 보조기</a:t>
            </a:r>
            <a:r>
              <a:rPr lang="en-US" altLang="ko-KR" dirty="0"/>
              <a:t>(Cast </a:t>
            </a:r>
            <a:r>
              <a:rPr lang="ko-KR" altLang="en-US" dirty="0"/>
              <a:t>또는 </a:t>
            </a:r>
            <a:r>
              <a:rPr lang="en-US" altLang="ko-KR" dirty="0"/>
              <a:t>Brace)</a:t>
            </a:r>
            <a:r>
              <a:rPr lang="ko-KR" altLang="en-US" dirty="0"/>
              <a:t>의 제작 절차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24C109-E515-4DB2-A4AA-E84DEF8C6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082" y="2675048"/>
            <a:ext cx="2514600" cy="17647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CB04A66-7965-4F87-8E6A-778D325E6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252" y="1922081"/>
            <a:ext cx="1711963" cy="26452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CD0FBF-093B-40EF-9854-329FDA0BE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750" y="369538"/>
            <a:ext cx="2179114" cy="24212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5F51E1-59FC-4832-9B5F-0F413998A14D}"/>
              </a:ext>
            </a:extLst>
          </p:cNvPr>
          <p:cNvSpPr/>
          <p:nvPr/>
        </p:nvSpPr>
        <p:spPr>
          <a:xfrm>
            <a:off x="8468360" y="2670744"/>
            <a:ext cx="3197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ProX SLS(Select</a:t>
            </a:r>
            <a:r>
              <a:rPr lang="ko-KR" altLang="en-US" sz="1400" dirty="0"/>
              <a:t> </a:t>
            </a:r>
            <a:r>
              <a:rPr lang="en-US" altLang="ko-KR" sz="1400" dirty="0"/>
              <a:t>Laser</a:t>
            </a:r>
            <a:r>
              <a:rPr lang="ko-KR" altLang="en-US" sz="1400" dirty="0"/>
              <a:t> </a:t>
            </a:r>
            <a:r>
              <a:rPr lang="en-US" altLang="ko-KR" sz="1400" dirty="0"/>
              <a:t>Sintering) 500</a:t>
            </a:r>
          </a:p>
          <a:p>
            <a:r>
              <a:rPr lang="en-US" altLang="ko-KR" sz="1400" dirty="0"/>
              <a:t>3D Systems </a:t>
            </a:r>
            <a:r>
              <a:rPr lang="ko-KR" altLang="en-US" sz="1400" dirty="0"/>
              <a:t>제품 </a:t>
            </a:r>
            <a:r>
              <a:rPr lang="en-US" altLang="ko-KR" sz="1400" dirty="0"/>
              <a:t>– 3D </a:t>
            </a:r>
            <a:r>
              <a:rPr lang="ko-KR" altLang="en-US" sz="1400" dirty="0"/>
              <a:t>융합센터 보유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3255B9E-8B80-4FEB-AA5E-07120D44F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5831" y="3158922"/>
            <a:ext cx="3449209" cy="2162720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E89E62A-0179-4E43-AC6D-8D844F9F5312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3679493" y="4188485"/>
            <a:ext cx="774759" cy="906906"/>
          </a:xfrm>
          <a:prstGeom prst="bentConnector3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A6FAA12-C750-4BB7-865F-8B639564AF0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474631" y="5095391"/>
            <a:ext cx="1202022" cy="63667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85687C-0F65-4705-8553-BA4799CE483A}"/>
              </a:ext>
            </a:extLst>
          </p:cNvPr>
          <p:cNvSpPr txBox="1"/>
          <p:nvPr/>
        </p:nvSpPr>
        <p:spPr>
          <a:xfrm>
            <a:off x="680818" y="3149775"/>
            <a:ext cx="224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3D CT or 3D Scanner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750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사람, 테이블, 음식이(가) 표시된 사진&#10;&#10;매우 높은 신뢰도로 생성된 설명">
            <a:extLst>
              <a:ext uri="{FF2B5EF4-FFF2-40B4-BE49-F238E27FC236}">
                <a16:creationId xmlns:a16="http://schemas.microsoft.com/office/drawing/2014/main" id="{F00E7372-76AB-482F-8E14-6A65A5D19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78" y="4264863"/>
            <a:ext cx="2001549" cy="1334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E0FF046-FBBA-4EE9-BB22-C3D7C8C0A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124" y="2064100"/>
            <a:ext cx="1472007" cy="22745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차트 53"/>
          <p:cNvGraphicFramePr>
            <a:graphicFrameLocks/>
          </p:cNvGraphicFramePr>
          <p:nvPr>
            <p:extLst/>
          </p:nvPr>
        </p:nvGraphicFramePr>
        <p:xfrm>
          <a:off x="3744914" y="1082676"/>
          <a:ext cx="6173787" cy="468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5" imgW="6181765" imgH="4133759" progId="Excel.Sheet.8">
                  <p:embed/>
                </p:oleObj>
              </mc:Choice>
              <mc:Fallback>
                <p:oleObj name="Worksheet" r:id="rId5" imgW="6181765" imgH="4133759" progId="Excel.Sheet.8">
                  <p:embed/>
                  <p:pic>
                    <p:nvPicPr>
                      <p:cNvPr id="7" name="차트 53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14" y="1082676"/>
                        <a:ext cx="6173787" cy="4689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4"/>
          <p:cNvSpPr txBox="1">
            <a:spLocks noChangeArrowheads="1"/>
          </p:cNvSpPr>
          <p:nvPr/>
        </p:nvSpPr>
        <p:spPr bwMode="auto">
          <a:xfrm>
            <a:off x="3604134" y="697880"/>
            <a:ext cx="1150906" cy="33855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>
                <a:solidFill>
                  <a:srgbClr val="000000"/>
                </a:solidFill>
                <a:latin typeface="+mn-ea"/>
                <a:ea typeface="+mn-ea"/>
              </a:rPr>
              <a:t>USD($)</a:t>
            </a:r>
            <a:endParaRPr lang="ko-KR" altLang="en-US" sz="160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10" name="직선 연결선 56"/>
          <p:cNvCxnSpPr/>
          <p:nvPr/>
        </p:nvCxnSpPr>
        <p:spPr bwMode="auto">
          <a:xfrm>
            <a:off x="4419627" y="3868378"/>
            <a:ext cx="5509142" cy="0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" name="TextBox 58"/>
          <p:cNvSpPr txBox="1">
            <a:spLocks noChangeArrowheads="1"/>
          </p:cNvSpPr>
          <p:nvPr/>
        </p:nvSpPr>
        <p:spPr bwMode="auto">
          <a:xfrm>
            <a:off x="9213272" y="3497266"/>
            <a:ext cx="122284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ko-KR" altLang="en-US" sz="1400" b="1" dirty="0">
                <a:solidFill>
                  <a:srgbClr val="C00000"/>
                </a:solidFill>
                <a:latin typeface="+mn-ea"/>
                <a:ea typeface="+mn-ea"/>
              </a:rPr>
              <a:t>적정가격선</a:t>
            </a:r>
          </a:p>
        </p:txBody>
      </p:sp>
      <p:sp>
        <p:nvSpPr>
          <p:cNvPr id="9" name="오른쪽 화살표 55"/>
          <p:cNvSpPr/>
          <p:nvPr/>
        </p:nvSpPr>
        <p:spPr bwMode="auto">
          <a:xfrm rot="2429567">
            <a:off x="5651915" y="3370417"/>
            <a:ext cx="2475647" cy="758032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70FC-62C5-964E-A596-72E186EBAE4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TextBox 60"/>
          <p:cNvSpPr txBox="1">
            <a:spLocks noChangeArrowheads="1"/>
          </p:cNvSpPr>
          <p:nvPr/>
        </p:nvSpPr>
        <p:spPr bwMode="auto">
          <a:xfrm>
            <a:off x="6831807" y="2773686"/>
            <a:ext cx="1927020" cy="923330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Full Automatic </a:t>
            </a:r>
          </a:p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3D Cast Modeling</a:t>
            </a:r>
            <a:endParaRPr lang="ko-KR" altLang="en-US" b="1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89615" y="3174413"/>
            <a:ext cx="163740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ahoma"/>
                <a:cs typeface="Tahoma"/>
              </a:rPr>
              <a:t>3D Modeling</a:t>
            </a:r>
          </a:p>
        </p:txBody>
      </p:sp>
      <p:pic>
        <p:nvPicPr>
          <p:cNvPr id="27" name="_x130027688" descr="EMB00001b402d0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47665" y="855115"/>
            <a:ext cx="1326993" cy="117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658175" y="4986194"/>
            <a:ext cx="17002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ahoma"/>
                <a:cs typeface="Tahoma"/>
              </a:rPr>
              <a:t>3D Printing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0669" y="1714205"/>
            <a:ext cx="170028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Tahoma"/>
                <a:cs typeface="Tahoma"/>
              </a:rPr>
              <a:t>3D Scanning</a:t>
            </a:r>
          </a:p>
        </p:txBody>
      </p:sp>
    </p:spTree>
    <p:extLst>
      <p:ext uri="{BB962C8B-B14F-4D97-AF65-F5344CB8AC3E}">
        <p14:creationId xmlns:p14="http://schemas.microsoft.com/office/powerpoint/2010/main" val="19971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 Printed Cast Making Grasshopoer Module_HD">
            <a:hlinkClick r:id="" action="ppaction://media"/>
            <a:extLst>
              <a:ext uri="{FF2B5EF4-FFF2-40B4-BE49-F238E27FC236}">
                <a16:creationId xmlns:a16="http://schemas.microsoft.com/office/drawing/2014/main" id="{CE59D66D-34CD-4A9C-A603-D69F696451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4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D02632-3A17-489B-BBD3-3F9F3250C25A}"/>
              </a:ext>
            </a:extLst>
          </p:cNvPr>
          <p:cNvGrpSpPr/>
          <p:nvPr/>
        </p:nvGrpSpPr>
        <p:grpSpPr>
          <a:xfrm>
            <a:off x="174717" y="304291"/>
            <a:ext cx="10487129" cy="6249418"/>
            <a:chOff x="374159" y="78589"/>
            <a:chExt cx="11492917" cy="63845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152D65-8FD3-4A4E-BE79-AFA4EF03F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11" t="4631" r="3714" b="1746"/>
            <a:stretch/>
          </p:blipFill>
          <p:spPr>
            <a:xfrm>
              <a:off x="374159" y="78589"/>
              <a:ext cx="3864952" cy="301640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B80F90-DAB1-408F-A4F3-85AB5F38A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3785" y="156119"/>
              <a:ext cx="2962274" cy="330182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FB18AC-3A4B-4109-A623-1ABFD437E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7875" y="3492563"/>
              <a:ext cx="2962275" cy="1724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A8BF57-B075-4DE8-92F1-14DFD7FF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9112" y="78589"/>
              <a:ext cx="4593881" cy="241435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20A723E-F47E-4DA8-B06B-644B4F00A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1060" y="2545883"/>
              <a:ext cx="4427607" cy="298136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9F27F0B-05CE-4C85-84FC-82D1EA1FB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159" y="3147398"/>
              <a:ext cx="3839835" cy="24143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BE5477-B63A-4144-AE60-6C9856C7CD8F}"/>
                </a:ext>
              </a:extLst>
            </p:cNvPr>
            <p:cNvSpPr txBox="1"/>
            <p:nvPr/>
          </p:nvSpPr>
          <p:spPr>
            <a:xfrm>
              <a:off x="374159" y="5614158"/>
              <a:ext cx="11492917" cy="848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계명대학교 정형외과  이시욱 교수의 </a:t>
              </a:r>
              <a:r>
                <a:rPr lang="en-US" altLang="ko-KR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3D</a:t>
              </a:r>
              <a:r>
                <a:rPr lang="ko-KR" altLang="en-US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프린팅 캐스트 임상적용 사례 </a:t>
              </a:r>
              <a:r>
                <a:rPr lang="en-US" altLang="ko-KR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– </a:t>
              </a:r>
              <a:r>
                <a:rPr lang="ko-KR" altLang="en-US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이시욱 교수는 주식회사 제이앤엘</a:t>
              </a:r>
              <a:r>
                <a:rPr lang="en-US" altLang="ko-KR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(</a:t>
              </a:r>
              <a:r>
                <a:rPr lang="ko-KR" altLang="en-US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대표자 정재윤</a:t>
              </a:r>
              <a:r>
                <a:rPr lang="en-US" altLang="ko-KR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)</a:t>
              </a:r>
              <a:r>
                <a:rPr lang="ko-KR" altLang="en-US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과 </a:t>
              </a:r>
              <a:r>
                <a:rPr lang="en-US" altLang="ko-KR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3D</a:t>
              </a:r>
              <a:r>
                <a:rPr lang="ko-KR" altLang="en-US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융합센터 등과 협력하여 단순 사지 </a:t>
              </a:r>
              <a:r>
                <a:rPr lang="en-US" altLang="ko-KR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Cast </a:t>
              </a:r>
              <a:r>
                <a:rPr lang="ko-KR" altLang="en-US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뿐만 아니라 제작이 까다롭고 시간이 많이 걸리는 </a:t>
              </a:r>
              <a:r>
                <a:rPr lang="en-US" altLang="ko-KR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Spica Cast</a:t>
              </a:r>
              <a:r>
                <a:rPr lang="ko-KR" altLang="en-US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까지 자동 모델링을 적용하여 </a:t>
              </a:r>
              <a:r>
                <a:rPr lang="en-US" altLang="ko-KR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3D</a:t>
              </a:r>
              <a:r>
                <a:rPr lang="ko-KR" altLang="en-US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프린팅 보조기 생산을 성공함</a:t>
              </a:r>
              <a:r>
                <a:rPr lang="en-US" altLang="ko-KR" sz="1600" dirty="0">
                  <a:latin typeface="새굴림" panose="02030600000101010101" pitchFamily="18" charset="-127"/>
                  <a:ea typeface="새굴림" panose="02030600000101010101" pitchFamily="18" charset="-127"/>
                </a:rPr>
                <a:t>, 2017</a:t>
              </a:r>
              <a:endParaRPr lang="ko-KR" altLang="en-US" sz="1600" dirty="0"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50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D752E-D54C-4416-B5D7-2E53DB1F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임상실험</a:t>
            </a:r>
          </a:p>
        </p:txBody>
      </p:sp>
      <p:pic>
        <p:nvPicPr>
          <p:cNvPr id="3074" name="Picture 2" descr="https://lh3.googleusercontent.com/DcSDT9Adl0OsIqgBIBmq3i0ImuhGF2Z2hFDIWidJdJNcJt5hiWqlYfV2WMNdc7fBgQnTN5lKDKe7myQTpklY6nJAl0HvhXAQiLW4eI9Lyg0Gyzx3GDs8q4120DaOCmZ-Nx7roRFt">
            <a:extLst>
              <a:ext uri="{FF2B5EF4-FFF2-40B4-BE49-F238E27FC236}">
                <a16:creationId xmlns:a16="http://schemas.microsoft.com/office/drawing/2014/main" id="{95D0528B-8997-4C2C-912E-165EF1286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48" y="1462086"/>
            <a:ext cx="7143427" cy="513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E8F62-82A0-4222-B190-D84FF6FEB756}"/>
              </a:ext>
            </a:extLst>
          </p:cNvPr>
          <p:cNvSpPr txBox="1"/>
          <p:nvPr/>
        </p:nvSpPr>
        <p:spPr>
          <a:xfrm>
            <a:off x="7528956" y="5361979"/>
            <a:ext cx="42578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2017 : </a:t>
            </a:r>
            <a:r>
              <a:rPr lang="ko-KR" altLang="en-US" sz="1400" dirty="0"/>
              <a:t>파일럿 스터디로 </a:t>
            </a:r>
            <a:r>
              <a:rPr lang="en-US" altLang="ko-KR" sz="1400" dirty="0"/>
              <a:t>10 </a:t>
            </a:r>
            <a:r>
              <a:rPr lang="ko-KR" altLang="en-US" sz="1400" dirty="0" err="1"/>
              <a:t>여회</a:t>
            </a:r>
            <a:r>
              <a:rPr lang="ko-KR" altLang="en-US" sz="1400" dirty="0"/>
              <a:t> 임상적용 </a:t>
            </a:r>
            <a:endParaRPr lang="en-US" altLang="ko-KR" sz="1400" dirty="0"/>
          </a:p>
          <a:p>
            <a:r>
              <a:rPr lang="en-US" altLang="ko-KR" sz="1400" dirty="0"/>
              <a:t>2018. 05:  IRB</a:t>
            </a:r>
            <a:r>
              <a:rPr lang="ko-KR" altLang="en-US" sz="1400" dirty="0"/>
              <a:t>승인 임상실험 중</a:t>
            </a:r>
            <a:r>
              <a:rPr lang="en-US" altLang="ko-KR" sz="1400" dirty="0"/>
              <a:t>, </a:t>
            </a:r>
            <a:r>
              <a:rPr lang="ko-KR" altLang="en-US" sz="1400" dirty="0"/>
              <a:t>약 </a:t>
            </a:r>
            <a:r>
              <a:rPr lang="en-US" altLang="ko-KR" sz="1400" dirty="0"/>
              <a:t>70 </a:t>
            </a:r>
            <a:r>
              <a:rPr lang="ko-KR" altLang="en-US" sz="1400" dirty="0"/>
              <a:t>케이스 목표</a:t>
            </a:r>
            <a:endParaRPr lang="en-US" altLang="ko-KR" sz="1400" dirty="0"/>
          </a:p>
          <a:p>
            <a:r>
              <a:rPr lang="en-US" altLang="ko-KR" sz="1400" dirty="0"/>
              <a:t>3D</a:t>
            </a:r>
            <a:r>
              <a:rPr lang="ko-KR" altLang="en-US" sz="1400" dirty="0"/>
              <a:t> 융합센터에 </a:t>
            </a:r>
            <a:r>
              <a:rPr lang="en-US" altLang="ko-KR" sz="1400" dirty="0"/>
              <a:t>30</a:t>
            </a:r>
            <a:r>
              <a:rPr lang="ko-KR" altLang="en-US" sz="1400" dirty="0"/>
              <a:t>만원에 의뢰 제작 </a:t>
            </a:r>
          </a:p>
        </p:txBody>
      </p:sp>
    </p:spTree>
    <p:extLst>
      <p:ext uri="{BB962C8B-B14F-4D97-AF65-F5344CB8AC3E}">
        <p14:creationId xmlns:p14="http://schemas.microsoft.com/office/powerpoint/2010/main" val="378231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60 The Bottleneck Is At The Top Of The Bottle">
            <a:extLst>
              <a:ext uri="{FF2B5EF4-FFF2-40B4-BE49-F238E27FC236}">
                <a16:creationId xmlns:a16="http://schemas.microsoft.com/office/drawing/2014/main" id="{F898827C-5490-4EE9-91CC-A9628ECE9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9434" y="92291"/>
            <a:ext cx="10042566" cy="66734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828967-CCFA-4980-BBBB-061778BAA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69040">
            <a:off x="1096264" y="1255157"/>
            <a:ext cx="10515600" cy="1325563"/>
          </a:xfrm>
        </p:spPr>
        <p:txBody>
          <a:bodyPr/>
          <a:lstStyle/>
          <a:p>
            <a:r>
              <a:rPr lang="en-US" altLang="ko-KR" b="1" dirty="0"/>
              <a:t>Bottlenecks!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602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1541</Words>
  <Application>Microsoft Office PowerPoint</Application>
  <PresentationFormat>와이드스크린</PresentationFormat>
  <Paragraphs>206</Paragraphs>
  <Slides>29</Slides>
  <Notes>3</Notes>
  <HiddenSlides>0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HY수평선B</vt:lpstr>
      <vt:lpstr>맑은 고딕</vt:lpstr>
      <vt:lpstr>새굴림</vt:lpstr>
      <vt:lpstr>Arial</vt:lpstr>
      <vt:lpstr>Segoe UI</vt:lpstr>
      <vt:lpstr>Tahoma</vt:lpstr>
      <vt:lpstr>Office 테마</vt:lpstr>
      <vt:lpstr>Worksheet</vt:lpstr>
      <vt:lpstr>골절환자 전용의 초고속  3D Scanner 개발 제안서</vt:lpstr>
      <vt:lpstr>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임상실험</vt:lpstr>
      <vt:lpstr>Bottlenecks!</vt:lpstr>
      <vt:lpstr>PowerPoint 프레젠테이션</vt:lpstr>
      <vt:lpstr>Bottle Neck 1: 3D프린팅 속도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Bottle Neck 2: 3D Scanning Speed</vt:lpstr>
      <vt:lpstr>3D Photogrammetry Scanning</vt:lpstr>
      <vt:lpstr>PowerPoint 프레젠테이션</vt:lpstr>
      <vt:lpstr>PowerPoint 프레젠테이션</vt:lpstr>
      <vt:lpstr>PowerPoint 프레젠테이션</vt:lpstr>
      <vt:lpstr>시장 분석</vt:lpstr>
      <vt:lpstr>Reference: THES Proposal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골절환자 전용의 초고속  3D Scanner 개발 Preview</dc:title>
  <dc:creator>Jaeyoon Jeong</dc:creator>
  <cp:lastModifiedBy>Jaeyoon Jeong</cp:lastModifiedBy>
  <cp:revision>1</cp:revision>
  <dcterms:created xsi:type="dcterms:W3CDTF">2018-05-13T06:22:49Z</dcterms:created>
  <dcterms:modified xsi:type="dcterms:W3CDTF">2018-06-21T08:24:31Z</dcterms:modified>
</cp:coreProperties>
</file>